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301" r:id="rId2"/>
    <p:sldId id="257" r:id="rId3"/>
    <p:sldId id="283" r:id="rId4"/>
    <p:sldId id="287" r:id="rId5"/>
    <p:sldId id="288" r:id="rId6"/>
    <p:sldId id="293" r:id="rId7"/>
    <p:sldId id="294" r:id="rId8"/>
    <p:sldId id="295" r:id="rId9"/>
    <p:sldId id="289" r:id="rId10"/>
    <p:sldId id="291" r:id="rId11"/>
    <p:sldId id="290" r:id="rId12"/>
    <p:sldId id="292" r:id="rId13"/>
    <p:sldId id="297" r:id="rId14"/>
    <p:sldId id="296" r:id="rId15"/>
    <p:sldId id="298" r:id="rId16"/>
    <p:sldId id="299" r:id="rId17"/>
    <p:sldId id="300" r:id="rId18"/>
    <p:sldId id="30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498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35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2CEBB3A-CA72-42AD-944D-FB68327790B4}" type="datetimeFigureOut">
              <a:rPr lang="en-US" smtClean="0"/>
              <a:pPr/>
              <a:t>8/24/2015</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r>
              <a:rPr lang="en-US" smtClean="0"/>
              <a:t>www.whitfieldlaw.com</a:t>
            </a:r>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r>
              <a:rPr lang="en-US" smtClean="0"/>
              <a:t>@WhitfieldLawIA</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CEBB3A-CA72-42AD-944D-FB68327790B4}" type="datetimeFigureOut">
              <a:rPr lang="en-US" smtClean="0"/>
              <a:pPr/>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170C60-89F5-46CE-BB45-29C6AEB4AC7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CEBB3A-CA72-42AD-944D-FB68327790B4}" type="datetimeFigureOut">
              <a:rPr lang="en-US" smtClean="0"/>
              <a:pPr/>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170C60-89F5-46CE-BB45-29C6AEB4AC7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CEBB3A-CA72-42AD-944D-FB68327790B4}" type="datetimeFigureOut">
              <a:rPr lang="en-US" smtClean="0"/>
              <a:pPr/>
              <a:t>8/24/2015</a:t>
            </a:fld>
            <a:endParaRPr lang="en-US" dirty="0"/>
          </a:p>
        </p:txBody>
      </p:sp>
      <p:sp>
        <p:nvSpPr>
          <p:cNvPr id="5" name="Footer Placeholder 4"/>
          <p:cNvSpPr>
            <a:spLocks noGrp="1"/>
          </p:cNvSpPr>
          <p:nvPr>
            <p:ph type="ftr" sz="quarter" idx="11"/>
          </p:nvPr>
        </p:nvSpPr>
        <p:spPr/>
        <p:txBody>
          <a:bodyPr/>
          <a:lstStyle/>
          <a:p>
            <a:r>
              <a:rPr lang="en-US" smtClean="0"/>
              <a:t>www.whitfieldlaw.com</a:t>
            </a:r>
            <a:endParaRPr lang="en-US" dirty="0"/>
          </a:p>
        </p:txBody>
      </p:sp>
      <p:sp>
        <p:nvSpPr>
          <p:cNvPr id="6" name="Slide Number Placeholder 5"/>
          <p:cNvSpPr>
            <a:spLocks noGrp="1"/>
          </p:cNvSpPr>
          <p:nvPr>
            <p:ph type="sldNum" sz="quarter" idx="12"/>
          </p:nvPr>
        </p:nvSpPr>
        <p:spPr/>
        <p:txBody>
          <a:bodyPr/>
          <a:lstStyle/>
          <a:p>
            <a:r>
              <a:rPr lang="en-US" smtClean="0"/>
              <a:t>@WhitfieldLawIA</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2CEBB3A-CA72-42AD-944D-FB68327790B4}" type="datetimeFigureOut">
              <a:rPr lang="en-US" smtClean="0"/>
              <a:pPr/>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170C60-89F5-46CE-BB45-29C6AEB4AC7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CEBB3A-CA72-42AD-944D-FB68327790B4}" type="datetimeFigureOut">
              <a:rPr lang="en-US" smtClean="0"/>
              <a:pPr/>
              <a:t>8/24/2015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170C60-89F5-46CE-BB45-29C6AEB4AC7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2CEBB3A-CA72-42AD-944D-FB68327790B4}" type="datetimeFigureOut">
              <a:rPr lang="en-US" smtClean="0"/>
              <a:pPr/>
              <a:t>8/24/2015</a:t>
            </a:fld>
            <a:endParaRPr lang="en-US" dirty="0"/>
          </a:p>
        </p:txBody>
      </p:sp>
      <p:sp>
        <p:nvSpPr>
          <p:cNvPr id="27" name="Slide Number Placeholder 26"/>
          <p:cNvSpPr>
            <a:spLocks noGrp="1"/>
          </p:cNvSpPr>
          <p:nvPr>
            <p:ph type="sldNum" sz="quarter" idx="11"/>
          </p:nvPr>
        </p:nvSpPr>
        <p:spPr/>
        <p:txBody>
          <a:bodyPr rtlCol="0"/>
          <a:lstStyle/>
          <a:p>
            <a:fld id="{D3170C60-89F5-46CE-BB45-29C6AEB4AC77}"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2CEBB3A-CA72-42AD-944D-FB68327790B4}" type="datetimeFigureOut">
              <a:rPr lang="en-US" smtClean="0"/>
              <a:pPr/>
              <a:t>8/24/2015</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D3170C60-89F5-46CE-BB45-29C6AEB4AC7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CEBB3A-CA72-42AD-944D-FB68327790B4}" type="datetimeFigureOut">
              <a:rPr lang="en-US" smtClean="0"/>
              <a:pPr/>
              <a:t>8/24/2015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170C60-89F5-46CE-BB45-29C6AEB4AC7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CEBB3A-CA72-42AD-944D-FB68327790B4}" type="datetimeFigureOut">
              <a:rPr lang="en-US" smtClean="0"/>
              <a:pPr/>
              <a:t>8/24/2015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170C60-89F5-46CE-BB45-29C6AEB4AC7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2CEBB3A-CA72-42AD-944D-FB68327790B4}" type="datetimeFigureOut">
              <a:rPr lang="en-US" smtClean="0"/>
              <a:pPr/>
              <a:t>8/24/2015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170C60-89F5-46CE-BB45-29C6AEB4AC7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2CEBB3A-CA72-42AD-944D-FB68327790B4}" type="datetimeFigureOut">
              <a:rPr lang="en-US" smtClean="0"/>
              <a:pPr/>
              <a:t>8/24/2015</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smtClean="0"/>
              <a:t>www.whitfieldlaw.com</a:t>
            </a:r>
            <a:endParaRPr lang="en-US" dirty="0" smtClean="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r>
              <a:rPr lang="en-US" smtClean="0"/>
              <a:t>@WhitfieldLawIA</a:t>
            </a:r>
            <a:endParaRPr lang="en-US" dirty="0"/>
          </a:p>
        </p:txBody>
      </p:sp>
      <p:sp>
        <p:nvSpPr>
          <p:cNvPr id="20" name="Rectangle 19"/>
          <p:cNvSpPr/>
          <p:nvPr userDrawn="1"/>
        </p:nvSpPr>
        <p:spPr>
          <a:xfrm>
            <a:off x="6627602" y="6172200"/>
            <a:ext cx="2081724" cy="584775"/>
          </a:xfrm>
          <a:prstGeom prst="rect">
            <a:avLst/>
          </a:prstGeom>
        </p:spPr>
        <p:txBody>
          <a:bodyPr wrap="none">
            <a:spAutoFit/>
          </a:bodyPr>
          <a:lstStyle/>
          <a:p>
            <a:pPr algn="r"/>
            <a:r>
              <a:rPr lang="en-US" sz="1600" b="0" dirty="0" smtClean="0">
                <a:solidFill>
                  <a:srgbClr val="3C4981"/>
                </a:solidFill>
              </a:rPr>
              <a:t>www.whitfieldlaw.com</a:t>
            </a:r>
          </a:p>
          <a:p>
            <a:pPr algn="r"/>
            <a:r>
              <a:rPr lang="en-US" sz="1600" b="0" dirty="0" smtClean="0">
                <a:solidFill>
                  <a:srgbClr val="3C4981"/>
                </a:solidFill>
              </a:rPr>
              <a:t>@</a:t>
            </a:r>
            <a:r>
              <a:rPr lang="en-US" sz="1600" b="0" dirty="0" err="1" smtClean="0">
                <a:solidFill>
                  <a:srgbClr val="3C4981"/>
                </a:solidFill>
              </a:rPr>
              <a:t>WhitfieldLawIA</a:t>
            </a:r>
            <a:endParaRPr lang="en-US" sz="1600" b="0" dirty="0">
              <a:solidFill>
                <a:srgbClr val="3C4981"/>
              </a:solidFill>
            </a:endParaRPr>
          </a:p>
        </p:txBody>
      </p:sp>
      <p:pic>
        <p:nvPicPr>
          <p:cNvPr id="21" name="Picture 20" descr="WEblue.png"/>
          <p:cNvPicPr>
            <a:picLocks noChangeAspect="1"/>
          </p:cNvPicPr>
          <p:nvPr userDrawn="1"/>
        </p:nvPicPr>
        <p:blipFill>
          <a:blip r:embed="rId13" cstate="print"/>
          <a:stretch>
            <a:fillRect/>
          </a:stretch>
        </p:blipFill>
        <p:spPr>
          <a:xfrm>
            <a:off x="457201" y="6248400"/>
            <a:ext cx="272259" cy="457200"/>
          </a:xfrm>
          <a:prstGeom prst="rect">
            <a:avLst/>
          </a:prstGeom>
        </p:spPr>
      </p:pic>
      <p:cxnSp>
        <p:nvCxnSpPr>
          <p:cNvPr id="24" name="Straight Connector 23"/>
          <p:cNvCxnSpPr/>
          <p:nvPr userDrawn="1"/>
        </p:nvCxnSpPr>
        <p:spPr>
          <a:xfrm>
            <a:off x="457200" y="6096000"/>
            <a:ext cx="8229600" cy="0"/>
          </a:xfrm>
          <a:prstGeom prst="line">
            <a:avLst/>
          </a:prstGeom>
          <a:ln>
            <a:solidFill>
              <a:srgbClr val="3C4981"/>
            </a:solidFill>
          </a:ln>
          <a:effectLst>
            <a:outerShdw blurRad="40000" dist="23000" dir="5400000" rotWithShape="0">
              <a:srgbClr val="000000">
                <a:alpha val="35000"/>
              </a:srgbClr>
            </a:outerShdw>
            <a:reflection blurRad="6350" stA="50000" endA="300" endPos="55000" dir="5400000" sy="-100000" algn="bl" rotWithShape="0"/>
          </a:effectLst>
        </p:spPr>
        <p:style>
          <a:lnRef idx="3">
            <a:schemeClr val="dk1"/>
          </a:lnRef>
          <a:fillRef idx="0">
            <a:schemeClr val="dk1"/>
          </a:fillRef>
          <a:effectRef idx="2">
            <a:schemeClr val="dk1"/>
          </a:effectRef>
          <a:fontRef idx="minor">
            <a:schemeClr val="tx1"/>
          </a:fontRef>
        </p:style>
      </p:cxnSp>
      <p:cxnSp>
        <p:nvCxnSpPr>
          <p:cNvPr id="25" name="Straight Connector 24"/>
          <p:cNvCxnSpPr/>
          <p:nvPr userDrawn="1"/>
        </p:nvCxnSpPr>
        <p:spPr>
          <a:xfrm>
            <a:off x="457200" y="1295400"/>
            <a:ext cx="8229600" cy="0"/>
          </a:xfrm>
          <a:prstGeom prst="line">
            <a:avLst/>
          </a:prstGeom>
          <a:ln>
            <a:solidFill>
              <a:srgbClr val="3C4981"/>
            </a:solidFill>
          </a:ln>
          <a:effectLst>
            <a:outerShdw blurRad="40000" dist="23000" dir="5400000" rotWithShape="0">
              <a:srgbClr val="000000">
                <a:alpha val="35000"/>
              </a:srgbClr>
            </a:outerShdw>
            <a:reflection blurRad="6350" stA="50000" endA="300" endPos="55000" dir="5400000" sy="-100000" algn="bl" rotWithShape="0"/>
          </a:effectLst>
        </p:spPr>
        <p:style>
          <a:lnRef idx="3">
            <a:schemeClr val="dk1"/>
          </a:lnRef>
          <a:fillRef idx="0">
            <a:schemeClr val="dk1"/>
          </a:fillRef>
          <a:effectRef idx="2">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oconnell@whitfieldlaw.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1295400"/>
            <a:ext cx="8458200" cy="1470025"/>
          </a:xfrm>
        </p:spPr>
        <p:txBody>
          <a:bodyPr/>
          <a:lstStyle/>
          <a:p>
            <a:r>
              <a:rPr lang="en-US" dirty="0" smtClean="0">
                <a:solidFill>
                  <a:schemeClr val="tx1"/>
                </a:solidFill>
              </a:rPr>
              <a:t>Fair Labor Standards Act:</a:t>
            </a:r>
            <a:br>
              <a:rPr lang="en-US" dirty="0" smtClean="0">
                <a:solidFill>
                  <a:schemeClr val="tx1"/>
                </a:solidFill>
              </a:rPr>
            </a:br>
            <a:r>
              <a:rPr lang="en-US" dirty="0" smtClean="0">
                <a:solidFill>
                  <a:schemeClr val="tx1"/>
                </a:solidFill>
              </a:rPr>
              <a:t>Understanding Overtime</a:t>
            </a:r>
            <a:endParaRPr lang="en-US" dirty="0">
              <a:solidFill>
                <a:schemeClr val="tx1"/>
              </a:solidFill>
            </a:endParaRPr>
          </a:p>
        </p:txBody>
      </p:sp>
      <p:sp>
        <p:nvSpPr>
          <p:cNvPr id="5" name="Subtitle 4"/>
          <p:cNvSpPr>
            <a:spLocks noGrp="1"/>
          </p:cNvSpPr>
          <p:nvPr>
            <p:ph type="subTitle" idx="1"/>
          </p:nvPr>
        </p:nvSpPr>
        <p:spPr>
          <a:xfrm>
            <a:off x="457200" y="3899938"/>
            <a:ext cx="4953000" cy="2272262"/>
          </a:xfrm>
        </p:spPr>
        <p:txBody>
          <a:bodyPr>
            <a:normAutofit lnSpcReduction="10000"/>
          </a:bodyPr>
          <a:lstStyle/>
          <a:p>
            <a:r>
              <a:rPr lang="en-US" dirty="0" smtClean="0">
                <a:solidFill>
                  <a:schemeClr val="tx1"/>
                </a:solidFill>
              </a:rPr>
              <a:t>Ashleigh O’Connell</a:t>
            </a:r>
          </a:p>
          <a:p>
            <a:r>
              <a:rPr lang="en-US" dirty="0" smtClean="0">
                <a:solidFill>
                  <a:schemeClr val="tx1"/>
                </a:solidFill>
              </a:rPr>
              <a:t>Whitfield &amp; Eddy, PLC</a:t>
            </a:r>
          </a:p>
          <a:p>
            <a:r>
              <a:rPr lang="en-US" dirty="0" smtClean="0">
                <a:solidFill>
                  <a:schemeClr val="tx1"/>
                </a:solidFill>
              </a:rPr>
              <a:t>317 6</a:t>
            </a:r>
            <a:r>
              <a:rPr lang="en-US" baseline="30000" dirty="0" smtClean="0">
                <a:solidFill>
                  <a:schemeClr val="tx1"/>
                </a:solidFill>
              </a:rPr>
              <a:t>th</a:t>
            </a:r>
            <a:r>
              <a:rPr lang="en-US" dirty="0" smtClean="0">
                <a:solidFill>
                  <a:schemeClr val="tx1"/>
                </a:solidFill>
              </a:rPr>
              <a:t> Avenue, Suite 1200</a:t>
            </a:r>
          </a:p>
          <a:p>
            <a:r>
              <a:rPr lang="en-US" dirty="0" smtClean="0">
                <a:solidFill>
                  <a:schemeClr val="tx1"/>
                </a:solidFill>
              </a:rPr>
              <a:t>Des Moines, IA 50309</a:t>
            </a:r>
          </a:p>
          <a:p>
            <a:r>
              <a:rPr lang="en-US" dirty="0" smtClean="0">
                <a:solidFill>
                  <a:schemeClr val="tx1"/>
                </a:solidFill>
              </a:rPr>
              <a:t>515-288-6041</a:t>
            </a:r>
          </a:p>
          <a:p>
            <a:r>
              <a:rPr lang="en-US" dirty="0" smtClean="0">
                <a:solidFill>
                  <a:schemeClr val="tx1"/>
                </a:solidFill>
                <a:hlinkClick r:id="rId2"/>
              </a:rPr>
              <a:t>oconnell@whitfieldlaw.com</a:t>
            </a:r>
            <a:endParaRPr lang="en-US" dirty="0" smtClean="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FLSA Exemptions</a:t>
            </a:r>
            <a:endParaRPr lang="en-US" dirty="0"/>
          </a:p>
        </p:txBody>
      </p:sp>
      <p:sp>
        <p:nvSpPr>
          <p:cNvPr id="3" name="Content Placeholder 2"/>
          <p:cNvSpPr>
            <a:spLocks noGrp="1"/>
          </p:cNvSpPr>
          <p:nvPr>
            <p:ph idx="1"/>
          </p:nvPr>
        </p:nvSpPr>
        <p:spPr/>
        <p:txBody>
          <a:bodyPr/>
          <a:lstStyle/>
          <a:p>
            <a:r>
              <a:rPr lang="en-US" dirty="0" smtClean="0"/>
              <a:t>Overtime exemptions do not apply to “blue collar” workers who perform work involving repetitive operations with their hands, physical skill and energy</a:t>
            </a:r>
          </a:p>
          <a:p>
            <a:endParaRPr lang="en-US" dirty="0" smtClean="0"/>
          </a:p>
          <a:p>
            <a:r>
              <a:rPr lang="en-US" dirty="0" smtClean="0"/>
              <a:t>Overtime exemptions may apply to “white collar” workers who are paid on a salary basis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FLSA Exemptions</a:t>
            </a:r>
            <a:endParaRPr lang="en-US" dirty="0"/>
          </a:p>
        </p:txBody>
      </p:sp>
      <p:sp>
        <p:nvSpPr>
          <p:cNvPr id="3" name="Content Placeholder 2"/>
          <p:cNvSpPr>
            <a:spLocks noGrp="1"/>
          </p:cNvSpPr>
          <p:nvPr>
            <p:ph idx="1"/>
          </p:nvPr>
        </p:nvSpPr>
        <p:spPr>
          <a:xfrm>
            <a:off x="457200" y="2249424"/>
            <a:ext cx="8229600" cy="3846576"/>
          </a:xfrm>
        </p:spPr>
        <p:txBody>
          <a:bodyPr>
            <a:normAutofit fontScale="92500" lnSpcReduction="10000"/>
          </a:bodyPr>
          <a:lstStyle/>
          <a:p>
            <a:r>
              <a:rPr lang="en-US" dirty="0" smtClean="0"/>
              <a:t>A job title alone is insufficient to establish the exempt status of an employee </a:t>
            </a:r>
          </a:p>
          <a:p>
            <a:endParaRPr lang="en-US" dirty="0" smtClean="0"/>
          </a:p>
          <a:p>
            <a:r>
              <a:rPr lang="en-US" dirty="0" smtClean="0"/>
              <a:t>Similarly, being paid a salary does not necessarily confer exempt status on an employee</a:t>
            </a:r>
          </a:p>
          <a:p>
            <a:endParaRPr lang="en-US" dirty="0" smtClean="0"/>
          </a:p>
          <a:p>
            <a:r>
              <a:rPr lang="en-US" dirty="0" smtClean="0"/>
              <a:t>The exempt or nonexempt status of any particular employee must be determined on the basis of whether the employee’s </a:t>
            </a:r>
            <a:r>
              <a:rPr lang="en-US" u="sng" dirty="0" smtClean="0"/>
              <a:t>salary</a:t>
            </a:r>
            <a:r>
              <a:rPr lang="en-US" dirty="0" smtClean="0"/>
              <a:t> and </a:t>
            </a:r>
            <a:r>
              <a:rPr lang="en-US" u="sng" dirty="0" smtClean="0"/>
              <a:t>duties</a:t>
            </a:r>
            <a:r>
              <a:rPr lang="en-US" dirty="0" smtClean="0"/>
              <a:t> meet the requirements of the regulations in this part</a:t>
            </a:r>
          </a:p>
          <a:p>
            <a:endParaRPr lang="en-US"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FLSA Exemptions</a:t>
            </a:r>
            <a:endParaRPr lang="en-US" dirty="0"/>
          </a:p>
        </p:txBody>
      </p:sp>
      <p:sp>
        <p:nvSpPr>
          <p:cNvPr id="3" name="Content Placeholder 2"/>
          <p:cNvSpPr>
            <a:spLocks noGrp="1"/>
          </p:cNvSpPr>
          <p:nvPr>
            <p:ph idx="1"/>
          </p:nvPr>
        </p:nvSpPr>
        <p:spPr>
          <a:xfrm>
            <a:off x="457200" y="2249424"/>
            <a:ext cx="8229600" cy="3846576"/>
          </a:xfrm>
        </p:spPr>
        <p:txBody>
          <a:bodyPr>
            <a:normAutofit fontScale="85000" lnSpcReduction="20000"/>
          </a:bodyPr>
          <a:lstStyle/>
          <a:p>
            <a:r>
              <a:rPr lang="en-US" dirty="0" smtClean="0"/>
              <a:t>For example, an employee in “a bona fide executive capacity” is exempt if:</a:t>
            </a:r>
          </a:p>
          <a:p>
            <a:pPr lvl="1"/>
            <a:r>
              <a:rPr lang="en-US" dirty="0" smtClean="0">
                <a:solidFill>
                  <a:schemeClr val="tx1"/>
                </a:solidFill>
              </a:rPr>
              <a:t>Salary:  The executive is compensated at a rate of not less than $455 per week</a:t>
            </a:r>
          </a:p>
          <a:p>
            <a:pPr lvl="1"/>
            <a:r>
              <a:rPr lang="en-US" dirty="0" smtClean="0">
                <a:solidFill>
                  <a:schemeClr val="tx1"/>
                </a:solidFill>
              </a:rPr>
              <a:t>Duties:  The executive’s primary duty is management of the enterprise in which the employee is employed or of a customarily recognized department or subdivision thereof; the executive  customarily and regularly directs the work of two or more other employees; and the executive has the authority to hire or fire other employees or whose suggestions and recommendations as to the hiring, firing, advancement, promotion or any other change of status of other employees are given particular weight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FLSA Exemptions</a:t>
            </a:r>
            <a:endParaRPr lang="en-US" dirty="0"/>
          </a:p>
        </p:txBody>
      </p:sp>
      <p:sp>
        <p:nvSpPr>
          <p:cNvPr id="3" name="Content Placeholder 2"/>
          <p:cNvSpPr>
            <a:spLocks noGrp="1"/>
          </p:cNvSpPr>
          <p:nvPr>
            <p:ph idx="1"/>
          </p:nvPr>
        </p:nvSpPr>
        <p:spPr/>
        <p:txBody>
          <a:bodyPr>
            <a:normAutofit/>
          </a:bodyPr>
          <a:lstStyle/>
          <a:p>
            <a:r>
              <a:rPr lang="en-US" dirty="0" smtClean="0"/>
              <a:t>Detailed administrative regulations govern whether an employee falls within a stated exemption</a:t>
            </a:r>
          </a:p>
          <a:p>
            <a:endParaRPr lang="en-US" dirty="0" smtClean="0"/>
          </a:p>
          <a:p>
            <a:r>
              <a:rPr lang="en-US" dirty="0" smtClean="0"/>
              <a:t>It is the employers burden to prove the employee’s exempt status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 you jeopardizing exempt status?</a:t>
            </a:r>
            <a:endParaRPr lang="en-US" dirty="0"/>
          </a:p>
        </p:txBody>
      </p:sp>
      <p:sp>
        <p:nvSpPr>
          <p:cNvPr id="3" name="Content Placeholder 2"/>
          <p:cNvSpPr>
            <a:spLocks noGrp="1"/>
          </p:cNvSpPr>
          <p:nvPr>
            <p:ph idx="1"/>
          </p:nvPr>
        </p:nvSpPr>
        <p:spPr>
          <a:xfrm>
            <a:off x="457200" y="2249424"/>
            <a:ext cx="8229600" cy="3846576"/>
          </a:xfrm>
        </p:spPr>
        <p:txBody>
          <a:bodyPr>
            <a:normAutofit lnSpcReduction="10000"/>
          </a:bodyPr>
          <a:lstStyle/>
          <a:p>
            <a:r>
              <a:rPr lang="en-US" dirty="0" smtClean="0"/>
              <a:t>If the employer treats the employee in a manner inconsistent with exempt status, the employee’s exempt status may be forfeited </a:t>
            </a:r>
          </a:p>
          <a:p>
            <a:endParaRPr lang="en-US" dirty="0" smtClean="0"/>
          </a:p>
          <a:p>
            <a:r>
              <a:rPr lang="en-US" dirty="0" smtClean="0"/>
              <a:t>Certain payroll and employment practices are inconsistent with the required “salary basis” method of wage payment</a:t>
            </a:r>
          </a:p>
          <a:p>
            <a:pPr lvl="1"/>
            <a:r>
              <a:rPr lang="en-US" dirty="0" smtClean="0">
                <a:solidFill>
                  <a:schemeClr val="tx1"/>
                </a:solidFill>
              </a:rPr>
              <a:t>Certain deductions for absences</a:t>
            </a:r>
          </a:p>
          <a:p>
            <a:pPr lvl="1"/>
            <a:r>
              <a:rPr lang="en-US" dirty="0" smtClean="0">
                <a:solidFill>
                  <a:schemeClr val="tx1"/>
                </a:solidFill>
              </a:rPr>
              <a:t>Certain deductions for disciplinary reasons </a:t>
            </a:r>
            <a:endParaRPr lang="en-US"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Deductions for absences </a:t>
            </a:r>
            <a:endParaRPr lang="en-US" dirty="0"/>
          </a:p>
        </p:txBody>
      </p:sp>
      <p:sp>
        <p:nvSpPr>
          <p:cNvPr id="3" name="Content Placeholder 2"/>
          <p:cNvSpPr>
            <a:spLocks noGrp="1"/>
          </p:cNvSpPr>
          <p:nvPr>
            <p:ph idx="1"/>
          </p:nvPr>
        </p:nvSpPr>
        <p:spPr>
          <a:xfrm>
            <a:off x="457200" y="2249424"/>
            <a:ext cx="8229600" cy="3846576"/>
          </a:xfrm>
        </p:spPr>
        <p:txBody>
          <a:bodyPr>
            <a:normAutofit fontScale="85000" lnSpcReduction="20000"/>
          </a:bodyPr>
          <a:lstStyle/>
          <a:p>
            <a:r>
              <a:rPr lang="en-US" dirty="0" smtClean="0"/>
              <a:t>Whole day absences for illness may be deducted from an employee’s pay only if the employer has a bona fide sick leave policy and the employee has exhausted his or her leave</a:t>
            </a:r>
          </a:p>
          <a:p>
            <a:r>
              <a:rPr lang="en-US" dirty="0" smtClean="0"/>
              <a:t>There can be no deductions for partial day absences.  Partial day  absences may be charged against available leave, but if leave time is exhausted no deduction may be taken</a:t>
            </a:r>
          </a:p>
          <a:p>
            <a:r>
              <a:rPr lang="en-US" dirty="0" smtClean="0"/>
              <a:t>No deductions can be made for absences required for such things as jury duty, response to a subpoena, etc., but pay received by the employee for such service may be offset against wages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Deductions for disciplinary reasons</a:t>
            </a:r>
            <a:endParaRPr lang="en-US" dirty="0"/>
          </a:p>
        </p:txBody>
      </p:sp>
      <p:sp>
        <p:nvSpPr>
          <p:cNvPr id="3" name="Content Placeholder 2"/>
          <p:cNvSpPr>
            <a:spLocks noGrp="1"/>
          </p:cNvSpPr>
          <p:nvPr>
            <p:ph idx="1"/>
          </p:nvPr>
        </p:nvSpPr>
        <p:spPr>
          <a:xfrm>
            <a:off x="457200" y="2249424"/>
            <a:ext cx="8229600" cy="3846576"/>
          </a:xfrm>
        </p:spPr>
        <p:txBody>
          <a:bodyPr>
            <a:normAutofit fontScale="85000" lnSpcReduction="20000"/>
          </a:bodyPr>
          <a:lstStyle/>
          <a:p>
            <a:r>
              <a:rPr lang="en-US" dirty="0" smtClean="0"/>
              <a:t>An employee who is suspended for disciplinary reasons and whose pay is docked loses exempt status</a:t>
            </a:r>
          </a:p>
          <a:p>
            <a:pPr lvl="1"/>
            <a:r>
              <a:rPr lang="en-US" dirty="0" smtClean="0">
                <a:solidFill>
                  <a:schemeClr val="tx1"/>
                </a:solidFill>
              </a:rPr>
              <a:t>Note:  The regulations allow a “window of correction” for employers who inadvertently make an impermissible deduction to correct the situation and pay the employee</a:t>
            </a:r>
          </a:p>
          <a:p>
            <a:pPr lvl="1"/>
            <a:r>
              <a:rPr lang="en-US" dirty="0" smtClean="0">
                <a:solidFill>
                  <a:schemeClr val="tx1"/>
                </a:solidFill>
              </a:rPr>
              <a:t>However, it may not be available if there are multiple impermissible deductions or if the employer has a policy permitting the deduction  </a:t>
            </a:r>
          </a:p>
          <a:p>
            <a:r>
              <a:rPr lang="en-US" dirty="0" smtClean="0"/>
              <a:t>Even if no one’s pay is actually docked, an employer who has a policy allowing for suspension without pay or disciplinary wage deductions under clearly identified circumstances could lose exempt status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employer to do?</a:t>
            </a:r>
            <a:endParaRPr lang="en-US" dirty="0"/>
          </a:p>
        </p:txBody>
      </p:sp>
      <p:sp>
        <p:nvSpPr>
          <p:cNvPr id="3" name="Content Placeholder 2"/>
          <p:cNvSpPr>
            <a:spLocks noGrp="1"/>
          </p:cNvSpPr>
          <p:nvPr>
            <p:ph idx="1"/>
          </p:nvPr>
        </p:nvSpPr>
        <p:spPr/>
        <p:txBody>
          <a:bodyPr>
            <a:normAutofit/>
          </a:bodyPr>
          <a:lstStyle/>
          <a:p>
            <a:r>
              <a:rPr lang="en-US" dirty="0" smtClean="0"/>
              <a:t>Ensure your exempt employees are truly exempt and remain exempt!</a:t>
            </a:r>
          </a:p>
          <a:p>
            <a:r>
              <a:rPr lang="en-US" dirty="0" smtClean="0"/>
              <a:t>Ensure your handbook is properly drafted and consistently applied</a:t>
            </a:r>
          </a:p>
          <a:p>
            <a:pPr lvl="1"/>
            <a:r>
              <a:rPr lang="en-US" dirty="0" smtClean="0">
                <a:solidFill>
                  <a:schemeClr val="tx1"/>
                </a:solidFill>
              </a:rPr>
              <a:t>Require advance approval of a supervisor before overtime hours may be worked</a:t>
            </a:r>
          </a:p>
          <a:p>
            <a:pPr lvl="1"/>
            <a:r>
              <a:rPr lang="en-US" dirty="0" smtClean="0">
                <a:solidFill>
                  <a:schemeClr val="tx1"/>
                </a:solidFill>
              </a:rPr>
              <a:t>Provide for disciplinary action for failure to obtain appropriate authorization and consistently apply the disciplinary policy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i="1" dirty="0" smtClean="0"/>
              <a:t>Thank You</a:t>
            </a:r>
            <a:endParaRPr lang="en-US" sz="4800" i="1" dirty="0"/>
          </a:p>
        </p:txBody>
      </p:sp>
      <p:sp>
        <p:nvSpPr>
          <p:cNvPr id="3" name="Content Placeholder 2"/>
          <p:cNvSpPr>
            <a:spLocks noGrp="1"/>
          </p:cNvSpPr>
          <p:nvPr>
            <p:ph idx="1"/>
          </p:nvPr>
        </p:nvSpPr>
        <p:spPr>
          <a:xfrm>
            <a:off x="457200" y="2630424"/>
            <a:ext cx="8229600" cy="3465576"/>
          </a:xfrm>
        </p:spPr>
        <p:txBody>
          <a:bodyPr>
            <a:normAutofit/>
          </a:bodyPr>
          <a:lstStyle/>
          <a:p>
            <a:pPr algn="ctr">
              <a:buNone/>
            </a:pPr>
            <a:r>
              <a:rPr lang="en-US" sz="2400" dirty="0" smtClean="0"/>
              <a:t>For more information or questions, feel free to contact me: </a:t>
            </a:r>
          </a:p>
          <a:p>
            <a:pPr algn="ctr">
              <a:buNone/>
            </a:pPr>
            <a:endParaRPr lang="en-US" sz="2400" dirty="0" smtClean="0"/>
          </a:p>
          <a:p>
            <a:pPr algn="ctr">
              <a:buNone/>
            </a:pPr>
            <a:r>
              <a:rPr lang="en-US" sz="2400" b="1" dirty="0" smtClean="0"/>
              <a:t> Ashleigh E. O'Connell</a:t>
            </a:r>
            <a:r>
              <a:rPr lang="en-US" sz="2400" dirty="0" smtClean="0"/>
              <a:t/>
            </a:r>
            <a:br>
              <a:rPr lang="en-US" sz="2400" dirty="0" smtClean="0"/>
            </a:br>
            <a:r>
              <a:rPr lang="en-US" sz="2400" dirty="0" smtClean="0"/>
              <a:t>Attorney at Law</a:t>
            </a:r>
            <a:br>
              <a:rPr lang="en-US" sz="2400" dirty="0" smtClean="0"/>
            </a:br>
            <a:r>
              <a:rPr lang="en-US" sz="2400" dirty="0" smtClean="0"/>
              <a:t>Whitfield &amp; Eddy, P.L.C.</a:t>
            </a:r>
            <a:br>
              <a:rPr lang="en-US" sz="2400" dirty="0" smtClean="0"/>
            </a:br>
            <a:r>
              <a:rPr lang="en-US" sz="2400" dirty="0" smtClean="0"/>
              <a:t>317 Sixth Ave. Suite 1200, Des Moines, Iowa 50309-4195</a:t>
            </a:r>
            <a:br>
              <a:rPr lang="en-US" sz="2400" dirty="0" smtClean="0"/>
            </a:br>
            <a:r>
              <a:rPr lang="en-US" sz="2400" dirty="0" smtClean="0"/>
              <a:t>Main: (515) 288-6041 | Direct: (515) 558-0146</a:t>
            </a:r>
            <a:br>
              <a:rPr lang="en-US" sz="2400" dirty="0" smtClean="0"/>
            </a:br>
            <a:r>
              <a:rPr lang="en-US" sz="2400" dirty="0" smtClean="0"/>
              <a:t>OConnell@whitfieldlaw.com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Goals of the Presentation</a:t>
            </a:r>
            <a:endParaRPr lang="en-US" b="1" dirty="0"/>
          </a:p>
        </p:txBody>
      </p:sp>
      <p:sp>
        <p:nvSpPr>
          <p:cNvPr id="3" name="Content Placeholder 2"/>
          <p:cNvSpPr>
            <a:spLocks noGrp="1"/>
          </p:cNvSpPr>
          <p:nvPr>
            <p:ph idx="1"/>
          </p:nvPr>
        </p:nvSpPr>
        <p:spPr/>
        <p:txBody>
          <a:bodyPr/>
          <a:lstStyle/>
          <a:p>
            <a:pPr>
              <a:buNone/>
            </a:pPr>
            <a:r>
              <a:rPr lang="en-US" dirty="0" smtClean="0"/>
              <a:t>You will learn more about:</a:t>
            </a:r>
          </a:p>
          <a:p>
            <a:r>
              <a:rPr lang="en-US" dirty="0" smtClean="0"/>
              <a:t>Classifications of employees subject to and/or exempt from overtime under the Fair Labor Standards Act (the “FLSA”)</a:t>
            </a:r>
          </a:p>
          <a:p>
            <a:r>
              <a:rPr lang="en-US" dirty="0" smtClean="0"/>
              <a:t>Overtime obligations to covered and eligible employees</a:t>
            </a:r>
          </a:p>
          <a:p>
            <a:r>
              <a:rPr lang="en-US" dirty="0" smtClean="0"/>
              <a:t>Strategies for mitigating exposure to overtime costs</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Fair Labor Standards Act (FLSA)</a:t>
            </a:r>
            <a:endParaRPr lang="en-US" b="1" dirty="0"/>
          </a:p>
        </p:txBody>
      </p:sp>
      <p:sp>
        <p:nvSpPr>
          <p:cNvPr id="3" name="Content Placeholder 2"/>
          <p:cNvSpPr>
            <a:spLocks noGrp="1"/>
          </p:cNvSpPr>
          <p:nvPr>
            <p:ph idx="1"/>
          </p:nvPr>
        </p:nvSpPr>
        <p:spPr>
          <a:xfrm>
            <a:off x="457200" y="2249424"/>
            <a:ext cx="8229600" cy="3770376"/>
          </a:xfrm>
        </p:spPr>
        <p:txBody>
          <a:bodyPr>
            <a:normAutofit lnSpcReduction="10000"/>
          </a:bodyPr>
          <a:lstStyle/>
          <a:p>
            <a:r>
              <a:rPr lang="en-US" dirty="0" smtClean="0"/>
              <a:t>The Fair Labor Standards Act, 29 U.S.C. § 201, et seq., was adopted in 1938</a:t>
            </a:r>
          </a:p>
          <a:p>
            <a:endParaRPr lang="en-US" dirty="0" smtClean="0"/>
          </a:p>
          <a:p>
            <a:r>
              <a:rPr lang="en-US" dirty="0" smtClean="0"/>
              <a:t>Purpose was to eliminate conditions detrimental to the maintenance of the minimum standard of living necessary for health, efficiency, and general well-being of workers without substantially curtailing employment or earning power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Fair Labor Standards Act (FLSA)</a:t>
            </a:r>
            <a:endParaRPr lang="en-US" dirty="0"/>
          </a:p>
        </p:txBody>
      </p:sp>
      <p:sp>
        <p:nvSpPr>
          <p:cNvPr id="3" name="Content Placeholder 2"/>
          <p:cNvSpPr>
            <a:spLocks noGrp="1"/>
          </p:cNvSpPr>
          <p:nvPr>
            <p:ph idx="1"/>
          </p:nvPr>
        </p:nvSpPr>
        <p:spPr/>
        <p:txBody>
          <a:bodyPr/>
          <a:lstStyle/>
          <a:p>
            <a:r>
              <a:rPr lang="en-US" dirty="0" smtClean="0"/>
              <a:t>The FLSA includes provisions concerning:</a:t>
            </a:r>
          </a:p>
          <a:p>
            <a:pPr lvl="1"/>
            <a:r>
              <a:rPr lang="en-US" dirty="0" smtClean="0">
                <a:solidFill>
                  <a:schemeClr val="tx1"/>
                </a:solidFill>
              </a:rPr>
              <a:t>Minimum wages (29 U.S.C. § 206)</a:t>
            </a:r>
          </a:p>
          <a:p>
            <a:pPr lvl="1"/>
            <a:r>
              <a:rPr lang="en-US" dirty="0" smtClean="0">
                <a:solidFill>
                  <a:schemeClr val="tx1"/>
                </a:solidFill>
              </a:rPr>
              <a:t>Record keeping (29 U.S.C. § 211(c))</a:t>
            </a:r>
          </a:p>
          <a:p>
            <a:pPr lvl="1"/>
            <a:r>
              <a:rPr lang="en-US" dirty="0" smtClean="0">
                <a:solidFill>
                  <a:schemeClr val="tx1"/>
                </a:solidFill>
              </a:rPr>
              <a:t>Maximum hours/overtime pay (29 U.S.C. § 207)</a:t>
            </a:r>
          </a:p>
          <a:p>
            <a:pPr lvl="1"/>
            <a:r>
              <a:rPr lang="en-US" dirty="0" smtClean="0">
                <a:solidFill>
                  <a:schemeClr val="tx1"/>
                </a:solidFill>
              </a:rPr>
              <a:t>Child labor (29 U.S.C. § 212)</a:t>
            </a:r>
          </a:p>
          <a:p>
            <a:pPr lvl="1"/>
            <a:r>
              <a:rPr lang="en-US" dirty="0" smtClean="0">
                <a:solidFill>
                  <a:schemeClr val="tx1"/>
                </a:solidFill>
              </a:rPr>
              <a:t>Equal pay (29 U.S.C. § 206(d))</a:t>
            </a:r>
          </a:p>
          <a:p>
            <a:pPr lvl="1"/>
            <a:r>
              <a:rPr lang="en-US" dirty="0" smtClean="0">
                <a:solidFill>
                  <a:schemeClr val="tx1"/>
                </a:solidFill>
              </a:rPr>
              <a:t>Anti-retaliation (29 U.S.C. § 215(a))</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Who does FLSA apply to?</a:t>
            </a:r>
            <a:endParaRPr lang="en-US" dirty="0"/>
          </a:p>
        </p:txBody>
      </p:sp>
      <p:sp>
        <p:nvSpPr>
          <p:cNvPr id="3" name="Content Placeholder 2"/>
          <p:cNvSpPr>
            <a:spLocks noGrp="1"/>
          </p:cNvSpPr>
          <p:nvPr>
            <p:ph idx="1"/>
          </p:nvPr>
        </p:nvSpPr>
        <p:spPr>
          <a:xfrm>
            <a:off x="457200" y="2249424"/>
            <a:ext cx="8229600" cy="3922776"/>
          </a:xfrm>
        </p:spPr>
        <p:txBody>
          <a:bodyPr>
            <a:normAutofit lnSpcReduction="10000"/>
          </a:bodyPr>
          <a:lstStyle/>
          <a:p>
            <a:r>
              <a:rPr lang="en-US" dirty="0" smtClean="0"/>
              <a:t>FLSA is generally applicable to all employees of “covered enterprises” who are “engaged in commerce” or “engaged in the production of goods for commerce”</a:t>
            </a:r>
          </a:p>
          <a:p>
            <a:endParaRPr lang="en-US" dirty="0" smtClean="0"/>
          </a:p>
          <a:p>
            <a:r>
              <a:rPr lang="en-US" dirty="0" smtClean="0"/>
              <a:t>Workers who are not covered:  elected government officials, certain governmental staff members, volunteers, independent contractors, prisoners, and certain trainees</a:t>
            </a:r>
          </a:p>
          <a:p>
            <a:pPr lvl="1"/>
            <a:endParaRPr lang="en-US" dirty="0" smtClean="0"/>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FLSA Overtime Provisions</a:t>
            </a:r>
            <a:endParaRPr lang="en-US" dirty="0"/>
          </a:p>
        </p:txBody>
      </p:sp>
      <p:sp>
        <p:nvSpPr>
          <p:cNvPr id="3" name="Content Placeholder 2"/>
          <p:cNvSpPr>
            <a:spLocks noGrp="1"/>
          </p:cNvSpPr>
          <p:nvPr>
            <p:ph idx="1"/>
          </p:nvPr>
        </p:nvSpPr>
        <p:spPr/>
        <p:txBody>
          <a:bodyPr/>
          <a:lstStyle/>
          <a:p>
            <a:r>
              <a:rPr lang="en-US" dirty="0" smtClean="0"/>
              <a:t>Employees who are covered by the FLSA and are not exempt must be paid at the rate of at least 1 ½ times their regular rate of pay for all hours worked over 40 hours during a work week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FLSA Overtime Provisions</a:t>
            </a:r>
            <a:endParaRPr lang="en-US" dirty="0"/>
          </a:p>
        </p:txBody>
      </p:sp>
      <p:sp>
        <p:nvSpPr>
          <p:cNvPr id="3" name="Content Placeholder 2"/>
          <p:cNvSpPr>
            <a:spLocks noGrp="1"/>
          </p:cNvSpPr>
          <p:nvPr>
            <p:ph idx="1"/>
          </p:nvPr>
        </p:nvSpPr>
        <p:spPr>
          <a:xfrm>
            <a:off x="457200" y="2249424"/>
            <a:ext cx="8229600" cy="3998976"/>
          </a:xfrm>
        </p:spPr>
        <p:txBody>
          <a:bodyPr>
            <a:normAutofit lnSpcReduction="10000"/>
          </a:bodyPr>
          <a:lstStyle/>
          <a:p>
            <a:r>
              <a:rPr lang="en-US" dirty="0" smtClean="0"/>
              <a:t>“Hours worked” may include time in which an employee is not actively working, including:</a:t>
            </a:r>
          </a:p>
          <a:p>
            <a:pPr lvl="1"/>
            <a:r>
              <a:rPr lang="en-US" dirty="0" smtClean="0">
                <a:solidFill>
                  <a:schemeClr val="tx1"/>
                </a:solidFill>
              </a:rPr>
              <a:t>Time spent “on call”</a:t>
            </a:r>
          </a:p>
          <a:p>
            <a:pPr lvl="1"/>
            <a:r>
              <a:rPr lang="en-US" dirty="0" smtClean="0">
                <a:solidFill>
                  <a:schemeClr val="tx1"/>
                </a:solidFill>
              </a:rPr>
              <a:t>Sleep time</a:t>
            </a:r>
          </a:p>
          <a:p>
            <a:pPr lvl="1"/>
            <a:r>
              <a:rPr lang="en-US" dirty="0" smtClean="0">
                <a:solidFill>
                  <a:schemeClr val="tx1"/>
                </a:solidFill>
              </a:rPr>
              <a:t>Travel time</a:t>
            </a:r>
          </a:p>
          <a:p>
            <a:pPr lvl="1"/>
            <a:r>
              <a:rPr lang="en-US" dirty="0" smtClean="0">
                <a:solidFill>
                  <a:schemeClr val="tx1"/>
                </a:solidFill>
              </a:rPr>
              <a:t>On duty but inactive or waiting for work</a:t>
            </a:r>
          </a:p>
          <a:p>
            <a:r>
              <a:rPr lang="en-US" dirty="0" smtClean="0"/>
              <a:t>Note:  Whether this time is included may depend on the circumstances and is governed by specific administrative regulations and case law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FLSA Overtime Provisions</a:t>
            </a:r>
            <a:endParaRPr lang="en-US" dirty="0"/>
          </a:p>
        </p:txBody>
      </p:sp>
      <p:sp>
        <p:nvSpPr>
          <p:cNvPr id="3" name="Content Placeholder 2"/>
          <p:cNvSpPr>
            <a:spLocks noGrp="1"/>
          </p:cNvSpPr>
          <p:nvPr>
            <p:ph idx="1"/>
          </p:nvPr>
        </p:nvSpPr>
        <p:spPr>
          <a:xfrm>
            <a:off x="457200" y="2249424"/>
            <a:ext cx="8229600" cy="3846576"/>
          </a:xfrm>
        </p:spPr>
        <p:txBody>
          <a:bodyPr>
            <a:normAutofit lnSpcReduction="10000"/>
          </a:bodyPr>
          <a:lstStyle/>
          <a:p>
            <a:r>
              <a:rPr lang="en-US" dirty="0" smtClean="0"/>
              <a:t>“Hours worked” also includes work not requested but permitted by the employer</a:t>
            </a:r>
          </a:p>
          <a:p>
            <a:pPr lvl="1"/>
            <a:r>
              <a:rPr lang="en-US" dirty="0" smtClean="0">
                <a:solidFill>
                  <a:schemeClr val="tx1"/>
                </a:solidFill>
              </a:rPr>
              <a:t>i.e., an employee voluntarily works through his or her lunch hour, or stays late/comes in early to work; or checks/responds to work emails at home </a:t>
            </a:r>
          </a:p>
          <a:p>
            <a:r>
              <a:rPr lang="en-US" dirty="0" smtClean="0"/>
              <a:t>Although the employer did not schedule or request the employee to work additional hours, the employee must pay overtime if the employee’s weekly hours exceed 40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FLSA Exemptions</a:t>
            </a:r>
            <a:endParaRPr lang="en-US" dirty="0"/>
          </a:p>
        </p:txBody>
      </p:sp>
      <p:sp>
        <p:nvSpPr>
          <p:cNvPr id="3" name="Content Placeholder 2"/>
          <p:cNvSpPr>
            <a:spLocks noGrp="1"/>
          </p:cNvSpPr>
          <p:nvPr>
            <p:ph idx="1"/>
          </p:nvPr>
        </p:nvSpPr>
        <p:spPr>
          <a:xfrm>
            <a:off x="457200" y="2249424"/>
            <a:ext cx="8229600" cy="3846576"/>
          </a:xfrm>
        </p:spPr>
        <p:txBody>
          <a:bodyPr>
            <a:normAutofit lnSpcReduction="10000"/>
          </a:bodyPr>
          <a:lstStyle/>
          <a:p>
            <a:r>
              <a:rPr lang="en-US" dirty="0" smtClean="0"/>
              <a:t>Certain types of workers are “exempt” from FLSA’s overtime provisions</a:t>
            </a:r>
          </a:p>
          <a:p>
            <a:endParaRPr lang="en-US" dirty="0" smtClean="0"/>
          </a:p>
          <a:p>
            <a:r>
              <a:rPr lang="en-US" dirty="0" smtClean="0"/>
              <a:t>Some exemptions apply to certain types of businesses or specific kinds of work </a:t>
            </a:r>
          </a:p>
          <a:p>
            <a:pPr lvl="1"/>
            <a:r>
              <a:rPr lang="en-US" dirty="0" smtClean="0">
                <a:solidFill>
                  <a:schemeClr val="tx1"/>
                </a:solidFill>
              </a:rPr>
              <a:t>i.e., employees in a bona fide executive, administrative, or professional capacity; outside sales employees; employees in certain computer related occupations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588</TotalTime>
  <Words>1064</Words>
  <Application>Microsoft Office PowerPoint</Application>
  <PresentationFormat>On-screen Show (4:3)</PresentationFormat>
  <Paragraphs>89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Urban</vt:lpstr>
      <vt:lpstr>Fair Labor Standards Act: Understanding Overtime</vt:lpstr>
      <vt:lpstr>Goals of the Presentation</vt:lpstr>
      <vt:lpstr>Fair Labor Standards Act (FLSA)</vt:lpstr>
      <vt:lpstr>Fair Labor Standards Act (FLSA)</vt:lpstr>
      <vt:lpstr>Who does FLSA apply to?</vt:lpstr>
      <vt:lpstr>FLSA Overtime Provisions</vt:lpstr>
      <vt:lpstr>FLSA Overtime Provisions</vt:lpstr>
      <vt:lpstr>FLSA Overtime Provisions</vt:lpstr>
      <vt:lpstr>FLSA Exemptions</vt:lpstr>
      <vt:lpstr>FLSA Exemptions</vt:lpstr>
      <vt:lpstr>FLSA Exemptions</vt:lpstr>
      <vt:lpstr>FLSA Exemptions</vt:lpstr>
      <vt:lpstr>FLSA Exemptions</vt:lpstr>
      <vt:lpstr>Are you jeopardizing exempt status?</vt:lpstr>
      <vt:lpstr>Deductions for absences </vt:lpstr>
      <vt:lpstr>Deductions for disciplinary reasons</vt:lpstr>
      <vt:lpstr>What is an employer to do?</vt:lpstr>
      <vt:lpstr>Thank You</vt:lpstr>
    </vt:vector>
  </TitlesOfParts>
  <Company>Whitfield &amp; Eddy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Expedited Civil Action Rules</dc:title>
  <dc:creator>Windows User</dc:creator>
  <cp:lastModifiedBy>Windows User</cp:lastModifiedBy>
  <cp:revision>129</cp:revision>
  <dcterms:created xsi:type="dcterms:W3CDTF">2014-10-28T13:06:24Z</dcterms:created>
  <dcterms:modified xsi:type="dcterms:W3CDTF">2015-08-24T21:39:46Z</dcterms:modified>
</cp:coreProperties>
</file>