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88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87" r:id="rId24"/>
    <p:sldId id="277" r:id="rId25"/>
    <p:sldId id="278" r:id="rId26"/>
    <p:sldId id="279" r:id="rId27"/>
    <p:sldId id="286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135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E8142E88-A0A1-42DB-833C-227E1B258C1E}" type="datetimeFigureOut">
              <a:rPr lang="en-US" smtClean="0"/>
              <a:pPr/>
              <a:t>8/24/2015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6B9E199-BFF9-4D2C-BC44-6DEE7C963F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42E88-A0A1-42DB-833C-227E1B258C1E}" type="datetimeFigureOut">
              <a:rPr lang="en-US" smtClean="0"/>
              <a:pPr/>
              <a:t>8/24/2015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9E199-BFF9-4D2C-BC44-6DEE7C963F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42E88-A0A1-42DB-833C-227E1B258C1E}" type="datetimeFigureOut">
              <a:rPr lang="en-US" smtClean="0"/>
              <a:pPr/>
              <a:t>8/24/2015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9E199-BFF9-4D2C-BC44-6DEE7C963F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42E88-A0A1-42DB-833C-227E1B258C1E}" type="datetimeFigureOut">
              <a:rPr lang="en-US" smtClean="0"/>
              <a:pPr/>
              <a:t>8/24/2015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9E199-BFF9-4D2C-BC44-6DEE7C963F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42E88-A0A1-42DB-833C-227E1B258C1E}" type="datetimeFigureOut">
              <a:rPr lang="en-US" smtClean="0"/>
              <a:pPr/>
              <a:t>8/24/2015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9E199-BFF9-4D2C-BC44-6DEE7C963F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42E88-A0A1-42DB-833C-227E1B258C1E}" type="datetimeFigureOut">
              <a:rPr lang="en-US" smtClean="0"/>
              <a:pPr/>
              <a:t>8/24/2015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9E199-BFF9-4D2C-BC44-6DEE7C963F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8142E88-A0A1-42DB-833C-227E1B258C1E}" type="datetimeFigureOut">
              <a:rPr lang="en-US" smtClean="0"/>
              <a:pPr/>
              <a:t>8/24/2015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6B9E199-BFF9-4D2C-BC44-6DEE7C963F3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E8142E88-A0A1-42DB-833C-227E1B258C1E}" type="datetimeFigureOut">
              <a:rPr lang="en-US" smtClean="0"/>
              <a:pPr/>
              <a:t>8/24/2015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26B9E199-BFF9-4D2C-BC44-6DEE7C963F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42E88-A0A1-42DB-833C-227E1B258C1E}" type="datetimeFigureOut">
              <a:rPr lang="en-US" smtClean="0"/>
              <a:pPr/>
              <a:t>8/24/2015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9E199-BFF9-4D2C-BC44-6DEE7C963F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42E88-A0A1-42DB-833C-227E1B258C1E}" type="datetimeFigureOut">
              <a:rPr lang="en-US" smtClean="0"/>
              <a:pPr/>
              <a:t>8/24/2015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9E199-BFF9-4D2C-BC44-6DEE7C963F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42E88-A0A1-42DB-833C-227E1B258C1E}" type="datetimeFigureOut">
              <a:rPr lang="en-US" smtClean="0"/>
              <a:pPr/>
              <a:t>8/24/2015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9E199-BFF9-4D2C-BC44-6DEE7C963F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E8142E88-A0A1-42DB-833C-227E1B258C1E}" type="datetimeFigureOut">
              <a:rPr lang="en-US" smtClean="0"/>
              <a:pPr/>
              <a:t>8/24/2015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6B9E199-BFF9-4D2C-BC44-6DEE7C963F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752600"/>
            <a:ext cx="84582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County Extension Councils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FMLA Basics</a:t>
            </a:r>
            <a:br>
              <a:rPr lang="en-US" dirty="0" smtClean="0"/>
            </a:br>
            <a:r>
              <a:rPr lang="en-US" dirty="0" smtClean="0"/>
              <a:t>August 26, </a:t>
            </a:r>
            <a:r>
              <a:rPr lang="en-US" dirty="0" smtClean="0"/>
              <a:t>2015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128538"/>
            <a:ext cx="4953000" cy="2043662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Jaki K. Samuelson</a:t>
            </a:r>
          </a:p>
          <a:p>
            <a:r>
              <a:rPr lang="en-US" dirty="0" smtClean="0"/>
              <a:t>Whitfield &amp; Eddy, PLC</a:t>
            </a:r>
          </a:p>
          <a:p>
            <a:r>
              <a:rPr lang="en-US" dirty="0" smtClean="0"/>
              <a:t>317 6</a:t>
            </a:r>
            <a:r>
              <a:rPr lang="en-US" baseline="30000" dirty="0" smtClean="0"/>
              <a:t>th</a:t>
            </a:r>
            <a:r>
              <a:rPr lang="en-US" dirty="0" smtClean="0"/>
              <a:t> Avenue, Suite 1200</a:t>
            </a:r>
          </a:p>
          <a:p>
            <a:r>
              <a:rPr lang="en-US" dirty="0" smtClean="0"/>
              <a:t>Des Moines, IA 50309</a:t>
            </a:r>
          </a:p>
          <a:p>
            <a:r>
              <a:rPr lang="en-US" dirty="0" smtClean="0"/>
              <a:t>Phone: 515-288-6041</a:t>
            </a:r>
          </a:p>
          <a:p>
            <a:r>
              <a:rPr lang="en-US" dirty="0" smtClean="0"/>
              <a:t>Fax: 515-246-1474</a:t>
            </a:r>
          </a:p>
          <a:p>
            <a:r>
              <a:rPr lang="en-US" dirty="0" smtClean="0"/>
              <a:t>samuelson@whitfieldlaw.com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Intermittent Leave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 available for child birth, placement</a:t>
            </a:r>
          </a:p>
          <a:p>
            <a:r>
              <a:rPr lang="en-US" dirty="0" smtClean="0"/>
              <a:t>Employee is obligated to work with employer to schedule appointments / treatments to minimize disruption of work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 Leave Paid?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Leave is unpaid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HOWEVER</a:t>
            </a:r>
          </a:p>
          <a:p>
            <a:pPr>
              <a:buNone/>
            </a:pPr>
            <a:endParaRPr lang="en-US" dirty="0" smtClean="0"/>
          </a:p>
          <a:p>
            <a:pPr marL="119063" indent="0">
              <a:buNone/>
            </a:pPr>
            <a:r>
              <a:rPr lang="en-US" dirty="0" smtClean="0"/>
              <a:t>The new handbook policy requires </a:t>
            </a:r>
            <a:r>
              <a:rPr lang="en-US" dirty="0" smtClean="0"/>
              <a:t>that employees use available paid leave time contemporaneously with FMLA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Substitution of Paid Benefits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Paid benefits run </a:t>
            </a:r>
            <a:r>
              <a:rPr lang="en-US" u="sng" dirty="0" smtClean="0"/>
              <a:t>concurrently</a:t>
            </a:r>
          </a:p>
          <a:p>
            <a:r>
              <a:rPr lang="en-US" dirty="0" smtClean="0"/>
              <a:t>Vacation/sick leave</a:t>
            </a:r>
          </a:p>
          <a:p>
            <a:r>
              <a:rPr lang="en-US" dirty="0" smtClean="0"/>
              <a:t>Work comp</a:t>
            </a:r>
          </a:p>
          <a:p>
            <a:r>
              <a:rPr lang="en-US" dirty="0" smtClean="0"/>
              <a:t>Cannot </a:t>
            </a:r>
            <a:r>
              <a:rPr lang="en-US" dirty="0" smtClean="0"/>
              <a:t>substitute more than one form of paid leave but may supplement by agreement 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i.e. work comp supplemented with vacation/sick </a:t>
            </a:r>
            <a:r>
              <a:rPr lang="en-US" dirty="0" smtClean="0">
                <a:solidFill>
                  <a:schemeClr val="tx1"/>
                </a:solidFill>
              </a:rPr>
              <a:t>leave</a:t>
            </a:r>
            <a:endParaRPr lang="en-US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066800"/>
          </a:xfrm>
        </p:spPr>
        <p:txBody>
          <a:bodyPr/>
          <a:lstStyle/>
          <a:p>
            <a:r>
              <a:rPr lang="en-US" dirty="0" smtClean="0"/>
              <a:t>Notice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Employee initial notice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Do not need to use words “FMLA”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Can be </a:t>
            </a:r>
            <a:r>
              <a:rPr lang="en-US" dirty="0" smtClean="0">
                <a:solidFill>
                  <a:schemeClr val="tx1"/>
                </a:solidFill>
              </a:rPr>
              <a:t>oral if </a:t>
            </a:r>
            <a:r>
              <a:rPr lang="en-US" dirty="0" smtClean="0">
                <a:solidFill>
                  <a:schemeClr val="tx1"/>
                </a:solidFill>
              </a:rPr>
              <a:t>enough information provided to know absence may qualify </a:t>
            </a:r>
            <a:endParaRPr lang="en-US" dirty="0" smtClean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Can request enough detail to determine if it is a “serious health condition” (use caution)</a:t>
            </a:r>
          </a:p>
          <a:p>
            <a:pPr lvl="2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What </a:t>
            </a:r>
            <a:r>
              <a:rPr lang="en-US" dirty="0" smtClean="0">
                <a:solidFill>
                  <a:schemeClr val="tx1"/>
                </a:solidFill>
              </a:rPr>
              <a:t>is the reason for the leave (</a:t>
            </a:r>
            <a:r>
              <a:rPr lang="en-US" u="sng" dirty="0" smtClean="0">
                <a:solidFill>
                  <a:schemeClr val="tx1"/>
                </a:solidFill>
              </a:rPr>
              <a:t>general</a:t>
            </a:r>
            <a:r>
              <a:rPr lang="en-US" dirty="0" smtClean="0">
                <a:solidFill>
                  <a:schemeClr val="tx1"/>
                </a:solidFill>
              </a:rPr>
              <a:t> question – avoid ADA issue)</a:t>
            </a:r>
          </a:p>
          <a:p>
            <a:pPr lvl="2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How long will you be gone</a:t>
            </a:r>
          </a:p>
          <a:p>
            <a:pPr lvl="2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Are you seeking treatment</a:t>
            </a:r>
          </a:p>
          <a:p>
            <a:pPr lvl="2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When do you expect to be back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066800"/>
          </a:xfrm>
        </p:spPr>
        <p:txBody>
          <a:bodyPr/>
          <a:lstStyle/>
          <a:p>
            <a:r>
              <a:rPr lang="en-US" dirty="0" smtClean="0"/>
              <a:t>Notice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325112"/>
          </a:xfrm>
        </p:spPr>
        <p:txBody>
          <a:bodyPr/>
          <a:lstStyle/>
          <a:p>
            <a:r>
              <a:rPr lang="en-US" dirty="0" smtClean="0"/>
              <a:t>Employer </a:t>
            </a:r>
            <a:r>
              <a:rPr lang="en-US" dirty="0" smtClean="0"/>
              <a:t>notices (*use DOL forms)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General: policy, DOL posters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After leave request</a:t>
            </a:r>
          </a:p>
          <a:p>
            <a:pPr lvl="2"/>
            <a:r>
              <a:rPr lang="en-US" dirty="0" smtClean="0">
                <a:solidFill>
                  <a:schemeClr val="tx1"/>
                </a:solidFill>
              </a:rPr>
              <a:t>Eligibility notice</a:t>
            </a:r>
          </a:p>
          <a:p>
            <a:pPr lvl="2"/>
            <a:r>
              <a:rPr lang="en-US" dirty="0" smtClean="0">
                <a:solidFill>
                  <a:schemeClr val="tx1"/>
                </a:solidFill>
              </a:rPr>
              <a:t>Rights and responsibilities (substitution of paid leave; certification requirement; health care premium)</a:t>
            </a:r>
          </a:p>
          <a:p>
            <a:pPr lvl="2"/>
            <a:r>
              <a:rPr lang="en-US" dirty="0" smtClean="0">
                <a:solidFill>
                  <a:schemeClr val="tx1"/>
                </a:solidFill>
              </a:rPr>
              <a:t>Designation (reminder re: paid leave, health premiums; requirement for return-to-work, fitness-for-duty)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Notice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Employer notices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Statutory time deadlines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Retroactive designation possible</a:t>
            </a:r>
          </a:p>
          <a:p>
            <a:pPr lvl="1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lvl="1">
              <a:buNone/>
            </a:pPr>
            <a:endParaRPr lang="en-US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Certification of Serious Health Condition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25624"/>
            <a:ext cx="8229600" cy="4151376"/>
          </a:xfrm>
        </p:spPr>
        <p:txBody>
          <a:bodyPr/>
          <a:lstStyle/>
          <a:p>
            <a:r>
              <a:rPr lang="en-US" dirty="0" smtClean="0"/>
              <a:t>You may</a:t>
            </a:r>
            <a:r>
              <a:rPr lang="en-US" dirty="0" smtClean="0"/>
              <a:t>, and generally will </a:t>
            </a:r>
            <a:r>
              <a:rPr lang="en-US" dirty="0" smtClean="0"/>
              <a:t>want to require </a:t>
            </a:r>
            <a:r>
              <a:rPr lang="en-US" dirty="0" smtClean="0"/>
              <a:t>certification for: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An employee’s serious health condition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Family member’s serious health condition</a:t>
            </a:r>
          </a:p>
          <a:p>
            <a:r>
              <a:rPr lang="en-US" dirty="0" smtClean="0"/>
              <a:t>No certification for leave to care for healthy newborn/adopted/foster child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May require documentation of absences due to adoption/foster process or complications related to pregnancy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Certification of Serious Health Condition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01824"/>
            <a:ext cx="8229600" cy="3922776"/>
          </a:xfrm>
        </p:spPr>
        <p:txBody>
          <a:bodyPr/>
          <a:lstStyle/>
          <a:p>
            <a:r>
              <a:rPr lang="en-US" dirty="0" smtClean="0"/>
              <a:t>Documentation of family relationships</a:t>
            </a:r>
          </a:p>
          <a:p>
            <a:r>
              <a:rPr lang="en-US" dirty="0" smtClean="0"/>
              <a:t>Medical certification for military caregiver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Serious Health Conditions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24078" indent="-514350">
              <a:buFont typeface="+mj-lt"/>
              <a:buAutoNum type="arabicPeriod"/>
            </a:pPr>
            <a:r>
              <a:rPr lang="en-US" dirty="0" smtClean="0"/>
              <a:t>Inpatient care</a:t>
            </a:r>
          </a:p>
          <a:p>
            <a:pPr marL="624078" indent="-514350">
              <a:buNone/>
            </a:pPr>
            <a:endParaRPr lang="en-US" sz="2400" dirty="0" smtClean="0"/>
          </a:p>
          <a:p>
            <a:pPr marL="624078" indent="-514350">
              <a:buNone/>
            </a:pPr>
            <a:r>
              <a:rPr lang="en-US" sz="2400" dirty="0" smtClean="0"/>
              <a:t>OR</a:t>
            </a:r>
          </a:p>
          <a:p>
            <a:pPr marL="624078" indent="-514350">
              <a:buNone/>
            </a:pPr>
            <a:endParaRPr lang="en-US" sz="2400" dirty="0" smtClean="0"/>
          </a:p>
          <a:p>
            <a:pPr marL="624078" indent="-514350">
              <a:buFont typeface="+mj-lt"/>
              <a:buAutoNum type="arabicPeriod" startAt="2"/>
            </a:pPr>
            <a:r>
              <a:rPr lang="en-US" dirty="0" smtClean="0"/>
              <a:t>Continuing treatment by healthcare provider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Incapacity plus treatment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Incapacity from pregnancy/prenatal care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Chronic conditions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Permanent/long term conditions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Conditions requiring multiple treatments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Incapacity Plus Treatment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Employee must be incapacitated more than 3 consecutive, full calendar days </a:t>
            </a:r>
            <a:r>
              <a:rPr lang="en-US" i="1" dirty="0" smtClean="0"/>
              <a:t>and either: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Receive </a:t>
            </a:r>
            <a:r>
              <a:rPr lang="en-US" b="1" dirty="0" smtClean="0">
                <a:solidFill>
                  <a:schemeClr val="tx1"/>
                </a:solidFill>
              </a:rPr>
              <a:t>two treatments by in person healthcare provider </a:t>
            </a:r>
            <a:r>
              <a:rPr lang="en-US" dirty="0" smtClean="0">
                <a:solidFill>
                  <a:schemeClr val="tx1"/>
                </a:solidFill>
              </a:rPr>
              <a:t>– first within 7 days; both within 30 days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Receive one treatment in person by healthcare provider plus </a:t>
            </a:r>
            <a:r>
              <a:rPr lang="en-US" b="1" dirty="0" smtClean="0">
                <a:solidFill>
                  <a:schemeClr val="tx1"/>
                </a:solidFill>
              </a:rPr>
              <a:t>regime of continuing treatment</a:t>
            </a:r>
            <a:r>
              <a:rPr lang="en-US" dirty="0" smtClean="0">
                <a:solidFill>
                  <a:schemeClr val="tx1"/>
                </a:solidFill>
              </a:rPr>
              <a:t> – i.e. medication, therapy prescribed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Family Medical Leave Act (“FMLA”)</a:t>
            </a:r>
            <a:br>
              <a:rPr lang="en-US" dirty="0" smtClean="0"/>
            </a:br>
            <a:r>
              <a:rPr lang="en-US" dirty="0" smtClean="0"/>
              <a:t>PURPOSE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54224"/>
            <a:ext cx="8229600" cy="2779776"/>
          </a:xfrm>
        </p:spPr>
        <p:txBody>
          <a:bodyPr/>
          <a:lstStyle/>
          <a:p>
            <a:pPr marL="365125" indent="-17463">
              <a:buNone/>
            </a:pPr>
            <a:r>
              <a:rPr lang="en-US" dirty="0" smtClean="0"/>
              <a:t>“…to balance the demands of the workplace with the needs of families, to promote the stability and economic security of families and to promote the national interest in preserving family integrity.”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Chronic Conditions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 least two in person treatments by healthcare provider per year</a:t>
            </a:r>
          </a:p>
          <a:p>
            <a:r>
              <a:rPr lang="en-US" dirty="0" smtClean="0"/>
              <a:t>Do not need to visit healthcare provider for every episode or flare-up</a:t>
            </a:r>
          </a:p>
          <a:p>
            <a:r>
              <a:rPr lang="en-US" dirty="0" smtClean="0"/>
              <a:t>No requirement of more than 3 days’ incapacity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Is </a:t>
            </a:r>
            <a:r>
              <a:rPr lang="en-US" i="1" dirty="0" smtClean="0"/>
              <a:t>Not</a:t>
            </a:r>
            <a:r>
              <a:rPr lang="en-US" dirty="0" smtClean="0"/>
              <a:t> A Serious Health Condition?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78024"/>
            <a:ext cx="8229600" cy="3313176"/>
          </a:xfrm>
        </p:spPr>
        <p:txBody>
          <a:bodyPr/>
          <a:lstStyle/>
          <a:p>
            <a:r>
              <a:rPr lang="en-US" dirty="0" smtClean="0"/>
              <a:t>General rule: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Absent complications, common cold and flu are not serious health conditions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But they can be a serious health condition if they meet one of the “incapacity plus treatment” definitions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Leave To Care For Family Member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Covers both physical and psychological care (comfort and reassurance)</a:t>
            </a:r>
          </a:p>
          <a:p>
            <a:r>
              <a:rPr lang="en-US" dirty="0" smtClean="0"/>
              <a:t>Can be intermittent, even if condition is not</a:t>
            </a:r>
          </a:p>
          <a:p>
            <a:r>
              <a:rPr lang="en-US" dirty="0" smtClean="0"/>
              <a:t>Includes making arrangements for changes in care, such as transfer to nursing home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Reinstatement Required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Same or equivalent position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Compensation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Benefits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Responsibilities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066800"/>
          </a:xfrm>
        </p:spPr>
        <p:txBody>
          <a:bodyPr/>
          <a:lstStyle/>
          <a:p>
            <a:r>
              <a:rPr lang="en-US" dirty="0" smtClean="0"/>
              <a:t>Reinstatement Exceptions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5334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Unable to perform position due to medical restrictions?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Explore </a:t>
            </a:r>
            <a:r>
              <a:rPr lang="en-US" dirty="0" smtClean="0">
                <a:solidFill>
                  <a:schemeClr val="tx1"/>
                </a:solidFill>
              </a:rPr>
              <a:t>accommodations</a:t>
            </a:r>
            <a:endParaRPr lang="en-US" dirty="0" smtClean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Char char="§"/>
            </a:pPr>
            <a:r>
              <a:rPr lang="en-US" u="sng" dirty="0" smtClean="0">
                <a:solidFill>
                  <a:schemeClr val="tx1"/>
                </a:solidFill>
              </a:rPr>
              <a:t>May</a:t>
            </a:r>
            <a:r>
              <a:rPr lang="en-US" dirty="0" smtClean="0">
                <a:solidFill>
                  <a:schemeClr val="tx1"/>
                </a:solidFill>
              </a:rPr>
              <a:t> include additional leave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Position elimination during leave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Employee intent not to return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Must be unequivocal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Leave </a:t>
            </a:r>
            <a:r>
              <a:rPr lang="en-US" u="sng" dirty="0" smtClean="0">
                <a:solidFill>
                  <a:schemeClr val="tx1"/>
                </a:solidFill>
              </a:rPr>
              <a:t>stops</a:t>
            </a:r>
            <a:r>
              <a:rPr lang="en-US" dirty="0" smtClean="0">
                <a:solidFill>
                  <a:schemeClr val="tx1"/>
                </a:solidFill>
              </a:rPr>
              <a:t> when articulated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Fraud/moonlighting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Key employees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Exempt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Highest paid 10%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Substantial economic injury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Interference?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employee is entitled to leave and employer denies</a:t>
            </a:r>
          </a:p>
          <a:p>
            <a:r>
              <a:rPr lang="en-US" dirty="0" smtClean="0"/>
              <a:t>If employer makes it burdensome to take leave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Retaliation?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Basing any adverse employment decision on FMLA leave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667000"/>
            <a:ext cx="8229600" cy="1676400"/>
          </a:xfrm>
        </p:spPr>
        <p:txBody>
          <a:bodyPr>
            <a:normAutofit/>
          </a:bodyPr>
          <a:lstStyle/>
          <a:p>
            <a:pPr algn="ctr"/>
            <a:r>
              <a:rPr lang="en-US" sz="7200" i="1" dirty="0" smtClean="0"/>
              <a:t>Thank You</a:t>
            </a:r>
            <a:endParaRPr lang="en-US" sz="7200" i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4336"/>
          </a:xfrm>
        </p:spPr>
        <p:txBody>
          <a:bodyPr>
            <a:normAutofit/>
          </a:bodyPr>
          <a:lstStyle/>
          <a:p>
            <a:pPr marL="119063" indent="-9525">
              <a:buNone/>
            </a:pPr>
            <a:r>
              <a:rPr lang="en-US" sz="3200" dirty="0" smtClean="0"/>
              <a:t>U.S. Department of Labor regulations provide that governmental entities (regardless of size) provide FMLA leave</a:t>
            </a:r>
          </a:p>
          <a:p>
            <a:pPr marL="119063" indent="-9525">
              <a:buNone/>
            </a:pPr>
            <a:endParaRPr lang="en-US" sz="3200" dirty="0" smtClean="0"/>
          </a:p>
          <a:p>
            <a:pPr lvl="1"/>
            <a:r>
              <a:rPr lang="en-US" sz="2800" dirty="0" smtClean="0">
                <a:solidFill>
                  <a:schemeClr val="tx1"/>
                </a:solidFill>
              </a:rPr>
              <a:t>A new handbook policy will be distributed</a:t>
            </a:r>
          </a:p>
          <a:p>
            <a:pPr lvl="1"/>
            <a:endParaRPr lang="en-US" sz="2800" dirty="0" smtClean="0">
              <a:solidFill>
                <a:schemeClr val="tx1"/>
              </a:solidFill>
            </a:endParaRPr>
          </a:p>
          <a:p>
            <a:pPr lvl="1"/>
            <a:r>
              <a:rPr lang="en-US" sz="2800" dirty="0" smtClean="0">
                <a:solidFill>
                  <a:schemeClr val="tx1"/>
                </a:solidFill>
              </a:rPr>
              <a:t>Councils should designate who is responsible for administering FMLA for the County office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Leave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Font typeface="+mj-lt"/>
              <a:buAutoNum type="arabicPeriod"/>
            </a:pPr>
            <a:r>
              <a:rPr lang="en-US" dirty="0" smtClean="0"/>
              <a:t>Employees own serious health condition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Birth, adoption, newly placed foster child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Care of a spouse, child, or parent with a serious health condition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Military family member</a:t>
            </a:r>
          </a:p>
          <a:p>
            <a:pPr marL="916686" lvl="1" indent="-514350"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Caregiver</a:t>
            </a:r>
          </a:p>
          <a:p>
            <a:pPr marL="916686" lvl="1" indent="-514350"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Exigency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Legal </a:t>
            </a:r>
            <a:r>
              <a:rPr lang="en-US" dirty="0" smtClean="0"/>
              <a:t>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54224"/>
            <a:ext cx="8229600" cy="3389376"/>
          </a:xfrm>
        </p:spPr>
        <p:txBody>
          <a:bodyPr/>
          <a:lstStyle/>
          <a:p>
            <a:r>
              <a:rPr lang="en-US" dirty="0" smtClean="0"/>
              <a:t>Must provide leave to eligible employees</a:t>
            </a:r>
          </a:p>
          <a:p>
            <a:r>
              <a:rPr lang="en-US" dirty="0" smtClean="0"/>
              <a:t>Must reinstate employees to equivalent positions after leave</a:t>
            </a:r>
          </a:p>
          <a:p>
            <a:r>
              <a:rPr lang="en-US" dirty="0" smtClean="0"/>
              <a:t>May not interfere with leave</a:t>
            </a:r>
          </a:p>
          <a:p>
            <a:r>
              <a:rPr lang="en-US" dirty="0" smtClean="0"/>
              <a:t>May not retaliate against an employee for taking leave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can be sued for violations?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Employer</a:t>
            </a:r>
          </a:p>
          <a:p>
            <a:r>
              <a:rPr lang="en-US" dirty="0" smtClean="0"/>
              <a:t>Supervisors</a:t>
            </a:r>
          </a:p>
          <a:p>
            <a:r>
              <a:rPr lang="en-US" dirty="0" smtClean="0"/>
              <a:t>Decision makers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is eligible for FMLA?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Employee must have been employed </a:t>
            </a:r>
            <a:r>
              <a:rPr lang="en-US" dirty="0" smtClean="0"/>
              <a:t>for </a:t>
            </a:r>
            <a:r>
              <a:rPr lang="en-US" dirty="0" smtClean="0"/>
              <a:t>at least 12 months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AND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Must have worked at least 1250 hours during </a:t>
            </a:r>
            <a:r>
              <a:rPr lang="en-US" u="sng" dirty="0" smtClean="0"/>
              <a:t>last</a:t>
            </a:r>
            <a:r>
              <a:rPr lang="en-US" dirty="0" smtClean="0"/>
              <a:t> 12 months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Total Leave Available (Non Military)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78024"/>
            <a:ext cx="8229600" cy="3313176"/>
          </a:xfrm>
        </p:spPr>
        <p:txBody>
          <a:bodyPr/>
          <a:lstStyle/>
          <a:p>
            <a:r>
              <a:rPr lang="en-US" dirty="0" smtClean="0"/>
              <a:t>Up to 12 weeks (60 business days) in a one year period</a:t>
            </a:r>
          </a:p>
          <a:p>
            <a:r>
              <a:rPr lang="en-US" dirty="0" smtClean="0"/>
              <a:t>The new handbook language provides that the </a:t>
            </a:r>
            <a:r>
              <a:rPr lang="en-US" dirty="0" smtClean="0"/>
              <a:t>1 year period is calculated starting on the date leave is first taken</a:t>
            </a:r>
          </a:p>
          <a:p>
            <a:r>
              <a:rPr lang="en-US" dirty="0" smtClean="0"/>
              <a:t>Right to leave ends when purpose for leave ends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Intermittent Leave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chronic, recurrent conditions (i.e. diabetes, asthma, migraine headaches) or conditions requiring periodic treatment (i.e. cancer / chemotherapy), employees may take leave in increments as small as shortest available for other leave, but not greater than one hour</a:t>
            </a:r>
          </a:p>
          <a:p>
            <a:r>
              <a:rPr lang="en-US" dirty="0" smtClean="0"/>
              <a:t>Available for employee’s own, or family member’s serious health condition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56</TotalTime>
  <Words>900</Words>
  <Application>Microsoft Office PowerPoint</Application>
  <PresentationFormat>On-screen Show (4:3)</PresentationFormat>
  <Paragraphs>139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Urban</vt:lpstr>
      <vt:lpstr>County Extension Councils FMLA Basics August 26, 2015</vt:lpstr>
      <vt:lpstr>Family Medical Leave Act (“FMLA”) PURPOSE</vt:lpstr>
      <vt:lpstr>Slide 3</vt:lpstr>
      <vt:lpstr>Types of Leave</vt:lpstr>
      <vt:lpstr>Legal Requirements</vt:lpstr>
      <vt:lpstr>Who can be sued for violations?</vt:lpstr>
      <vt:lpstr>Who is eligible for FMLA?</vt:lpstr>
      <vt:lpstr>Total Leave Available (Non Military)</vt:lpstr>
      <vt:lpstr>Intermittent Leave</vt:lpstr>
      <vt:lpstr>Intermittent Leave</vt:lpstr>
      <vt:lpstr>Is Leave Paid?</vt:lpstr>
      <vt:lpstr>Substitution of Paid Benefits</vt:lpstr>
      <vt:lpstr>Notice Requirements</vt:lpstr>
      <vt:lpstr>Notice Requirements</vt:lpstr>
      <vt:lpstr>Notice Requirements</vt:lpstr>
      <vt:lpstr>Certification of Serious Health Condition</vt:lpstr>
      <vt:lpstr>Certification of Serious Health Condition</vt:lpstr>
      <vt:lpstr>Serious Health Conditions</vt:lpstr>
      <vt:lpstr>Incapacity Plus Treatment</vt:lpstr>
      <vt:lpstr>Chronic Conditions </vt:lpstr>
      <vt:lpstr>What Is Not A Serious Health Condition?</vt:lpstr>
      <vt:lpstr>Leave To Care For Family Member</vt:lpstr>
      <vt:lpstr>Reinstatement Required</vt:lpstr>
      <vt:lpstr>Reinstatement Exceptions</vt:lpstr>
      <vt:lpstr>What is Interference?</vt:lpstr>
      <vt:lpstr>What is Retaliation?</vt:lpstr>
      <vt:lpstr>Thank You</vt:lpstr>
    </vt:vector>
  </TitlesOfParts>
  <Company>Whitfield &amp; Eddy P.L.C.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American Equity Managers FMLA Basics June 23, 2015</dc:title>
  <dc:creator>Windows User</dc:creator>
  <cp:lastModifiedBy>Windows User</cp:lastModifiedBy>
  <cp:revision>18</cp:revision>
  <cp:lastPrinted>2015-06-23T13:49:14Z</cp:lastPrinted>
  <dcterms:created xsi:type="dcterms:W3CDTF">2015-06-23T13:15:45Z</dcterms:created>
  <dcterms:modified xsi:type="dcterms:W3CDTF">2015-08-24T21:16:10Z</dcterms:modified>
</cp:coreProperties>
</file>