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05" r:id="rId2"/>
    <p:sldId id="312" r:id="rId3"/>
    <p:sldId id="311" r:id="rId4"/>
    <p:sldId id="310" r:id="rId5"/>
    <p:sldId id="309" r:id="rId6"/>
    <p:sldId id="314" r:id="rId7"/>
    <p:sldId id="319" r:id="rId8"/>
    <p:sldId id="335" r:id="rId9"/>
    <p:sldId id="327" r:id="rId10"/>
    <p:sldId id="334" r:id="rId11"/>
    <p:sldId id="31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D4C"/>
    <a:srgbClr val="006BA6"/>
    <a:srgbClr val="636363"/>
    <a:srgbClr val="F4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69734" autoAdjust="0"/>
  </p:normalViewPr>
  <p:slideViewPr>
    <p:cSldViewPr>
      <p:cViewPr varScale="1">
        <p:scale>
          <a:sx n="106" d="100"/>
          <a:sy n="106" d="100"/>
        </p:scale>
        <p:origin x="990"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FFBC36A-EFFA-4B32-B815-6BEC42EFFC93}" type="datetimeFigureOut">
              <a:rPr lang="en-US" smtClean="0"/>
              <a:t>1/12/2021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80F7FF9-64BE-4195-BD3D-DB1FB846B7BC}" type="slidenum">
              <a:rPr lang="en-US" smtClean="0"/>
              <a:t>‹#›</a:t>
            </a:fld>
            <a:endParaRPr lang="en-US" dirty="0"/>
          </a:p>
        </p:txBody>
      </p:sp>
    </p:spTree>
    <p:extLst>
      <p:ext uri="{BB962C8B-B14F-4D97-AF65-F5344CB8AC3E}">
        <p14:creationId xmlns:p14="http://schemas.microsoft.com/office/powerpoint/2010/main" val="2162110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5"/>
          </a:xfrm>
          <a:prstGeom prst="rect">
            <a:avLst/>
          </a:prstGeom>
        </p:spPr>
        <p:txBody>
          <a:bodyPr vert="horz" lIns="93166" tIns="46583" rIns="93166" bIns="46583"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66" tIns="46583" rIns="93166" bIns="46583" rtlCol="0"/>
          <a:lstStyle>
            <a:lvl1pPr algn="r">
              <a:defRPr sz="1200"/>
            </a:lvl1pPr>
          </a:lstStyle>
          <a:p>
            <a:fld id="{A0E52BE3-35CC-47AC-A2EB-7343B9885AD0}" type="datetimeFigureOut">
              <a:rPr lang="en-US" smtClean="0"/>
              <a:t>1/12/2021</a:t>
            </a:fld>
            <a:endParaRPr lang="en-US" dirty="0"/>
          </a:p>
        </p:txBody>
      </p:sp>
      <p:sp>
        <p:nvSpPr>
          <p:cNvPr id="4" name="Slide Image Placeholder 3"/>
          <p:cNvSpPr>
            <a:spLocks noGrp="1" noRot="1" noChangeAspect="1"/>
          </p:cNvSpPr>
          <p:nvPr>
            <p:ph type="sldImg" idx="2"/>
          </p:nvPr>
        </p:nvSpPr>
        <p:spPr>
          <a:xfrm>
            <a:off x="1412875" y="1162050"/>
            <a:ext cx="4184650" cy="3138488"/>
          </a:xfrm>
          <a:prstGeom prst="rect">
            <a:avLst/>
          </a:prstGeom>
          <a:noFill/>
          <a:ln w="12700">
            <a:solidFill>
              <a:prstClr val="black"/>
            </a:solidFill>
          </a:ln>
        </p:spPr>
        <p:txBody>
          <a:bodyPr vert="horz" lIns="93166" tIns="46583" rIns="93166" bIns="46583"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6" tIns="46583" rIns="93166" bIns="4658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4"/>
          </a:xfrm>
          <a:prstGeom prst="rect">
            <a:avLst/>
          </a:prstGeom>
        </p:spPr>
        <p:txBody>
          <a:bodyPr vert="horz" lIns="93166" tIns="46583" rIns="93166" bIns="4658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66" tIns="46583" rIns="93166" bIns="46583" rtlCol="0" anchor="b"/>
          <a:lstStyle>
            <a:lvl1pPr algn="r">
              <a:defRPr sz="1200"/>
            </a:lvl1pPr>
          </a:lstStyle>
          <a:p>
            <a:fld id="{A2BB2FC8-53DE-415F-8823-CC862F7EF00D}" type="slidenum">
              <a:rPr lang="en-US" smtClean="0"/>
              <a:t>‹#›</a:t>
            </a:fld>
            <a:endParaRPr lang="en-US" dirty="0"/>
          </a:p>
        </p:txBody>
      </p:sp>
    </p:spTree>
    <p:extLst>
      <p:ext uri="{BB962C8B-B14F-4D97-AF65-F5344CB8AC3E}">
        <p14:creationId xmlns:p14="http://schemas.microsoft.com/office/powerpoint/2010/main" val="820068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Handout provided…….explains the 4 categories/sources of funds within the saving and checking accounts of a district.   Grants/contracts</a:t>
            </a:r>
            <a:r>
              <a:rPr lang="en-US" baseline="0" dirty="0"/>
              <a:t> are restrict use do to the goals and guidelines of the grant.   Fee program is client assessed and used to support program expenses and future development.   Use handout 8</a:t>
            </a:r>
            <a:endParaRPr lang="en-US" dirty="0"/>
          </a:p>
        </p:txBody>
      </p:sp>
      <p:sp>
        <p:nvSpPr>
          <p:cNvPr id="4" name="Slide Number Placeholder 3"/>
          <p:cNvSpPr>
            <a:spLocks noGrp="1"/>
          </p:cNvSpPr>
          <p:nvPr>
            <p:ph type="sldNum" sz="quarter" idx="10"/>
          </p:nvPr>
        </p:nvSpPr>
        <p:spPr/>
        <p:txBody>
          <a:bodyPr/>
          <a:lstStyle/>
          <a:p>
            <a:fld id="{A2BB2FC8-53DE-415F-8823-CC862F7EF00D}" type="slidenum">
              <a:rPr lang="en-US" smtClean="0"/>
              <a:t>1</a:t>
            </a:fld>
            <a:endParaRPr lang="en-US" dirty="0"/>
          </a:p>
        </p:txBody>
      </p:sp>
    </p:spTree>
    <p:extLst>
      <p:ext uri="{BB962C8B-B14F-4D97-AF65-F5344CB8AC3E}">
        <p14:creationId xmlns:p14="http://schemas.microsoft.com/office/powerpoint/2010/main" val="399296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BB2FC8-53DE-415F-8823-CC862F7EF00D}" type="slidenum">
              <a:rPr lang="en-US" smtClean="0"/>
              <a:t>3</a:t>
            </a:fld>
            <a:endParaRPr lang="en-US" dirty="0"/>
          </a:p>
        </p:txBody>
      </p:sp>
    </p:spTree>
    <p:extLst>
      <p:ext uri="{BB962C8B-B14F-4D97-AF65-F5344CB8AC3E}">
        <p14:creationId xmlns:p14="http://schemas.microsoft.com/office/powerpoint/2010/main" val="2054078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example R&amp;E reports to help them determine how limits are determined   HANDOUT 14</a:t>
            </a:r>
          </a:p>
        </p:txBody>
      </p:sp>
      <p:sp>
        <p:nvSpPr>
          <p:cNvPr id="4" name="Slide Number Placeholder 3"/>
          <p:cNvSpPr>
            <a:spLocks noGrp="1"/>
          </p:cNvSpPr>
          <p:nvPr>
            <p:ph type="sldNum" sz="quarter" idx="10"/>
          </p:nvPr>
        </p:nvSpPr>
        <p:spPr/>
        <p:txBody>
          <a:bodyPr/>
          <a:lstStyle/>
          <a:p>
            <a:fld id="{A2BB2FC8-53DE-415F-8823-CC862F7EF00D}" type="slidenum">
              <a:rPr lang="en-US" smtClean="0"/>
              <a:t>4</a:t>
            </a:fld>
            <a:endParaRPr lang="en-US" dirty="0"/>
          </a:p>
        </p:txBody>
      </p:sp>
    </p:spTree>
    <p:extLst>
      <p:ext uri="{BB962C8B-B14F-4D97-AF65-F5344CB8AC3E}">
        <p14:creationId xmlns:p14="http://schemas.microsoft.com/office/powerpoint/2010/main" val="1384415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GROUPS of 3-5 people, HANDOUT 14</a:t>
            </a:r>
            <a:endParaRPr lang="en-US" dirty="0"/>
          </a:p>
        </p:txBody>
      </p:sp>
      <p:sp>
        <p:nvSpPr>
          <p:cNvPr id="4" name="Slide Number Placeholder 3"/>
          <p:cNvSpPr>
            <a:spLocks noGrp="1"/>
          </p:cNvSpPr>
          <p:nvPr>
            <p:ph type="sldNum" sz="quarter" idx="10"/>
          </p:nvPr>
        </p:nvSpPr>
        <p:spPr/>
        <p:txBody>
          <a:bodyPr/>
          <a:lstStyle/>
          <a:p>
            <a:fld id="{A2BB2FC8-53DE-415F-8823-CC862F7EF00D}" type="slidenum">
              <a:rPr lang="en-US" smtClean="0"/>
              <a:t>5</a:t>
            </a:fld>
            <a:endParaRPr lang="en-US" dirty="0"/>
          </a:p>
        </p:txBody>
      </p:sp>
    </p:spTree>
    <p:extLst>
      <p:ext uri="{BB962C8B-B14F-4D97-AF65-F5344CB8AC3E}">
        <p14:creationId xmlns:p14="http://schemas.microsoft.com/office/powerpoint/2010/main" val="1136236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BB2FC8-53DE-415F-8823-CC862F7EF00D}" type="slidenum">
              <a:rPr lang="en-US" smtClean="0"/>
              <a:t>8</a:t>
            </a:fld>
            <a:endParaRPr lang="en-US" dirty="0"/>
          </a:p>
        </p:txBody>
      </p:sp>
    </p:spTree>
    <p:extLst>
      <p:ext uri="{BB962C8B-B14F-4D97-AF65-F5344CB8AC3E}">
        <p14:creationId xmlns:p14="http://schemas.microsoft.com/office/powerpoint/2010/main" val="1148817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1524000"/>
            <a:ext cx="8153400" cy="37338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1"/>
            <a:ext cx="815340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2703887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524000"/>
            <a:ext cx="390525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524000"/>
            <a:ext cx="4133850" cy="3733800"/>
          </a:xfrm>
        </p:spPr>
        <p:txBody>
          <a:bodyPr/>
          <a:lstStyle>
            <a:lvl4pPr>
              <a:defRPr sz="1500"/>
            </a:lvl4pPr>
            <a:lvl5pPr>
              <a:defRPr sz="15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11431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304800"/>
            <a:ext cx="8153400" cy="495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190183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337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390" y="1524001"/>
            <a:ext cx="4875609" cy="411479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0" y="1524000"/>
            <a:ext cx="2969419" cy="3733800"/>
          </a:xfrm>
        </p:spPr>
        <p:txBody>
          <a:bodyPr>
            <a:normAutofit/>
          </a:bodyPr>
          <a:lstStyle>
            <a:lvl1pPr marL="0" indent="0">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2183439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390" y="1524001"/>
            <a:ext cx="4875609"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09600" y="1524000"/>
            <a:ext cx="2969419" cy="3733800"/>
          </a:xfrm>
        </p:spPr>
        <p:txBody>
          <a:bodyPr>
            <a:normAutofit/>
          </a:bodyPr>
          <a:lstStyle>
            <a:lvl1pPr marL="0" indent="0">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Tree>
    <p:extLst>
      <p:ext uri="{BB962C8B-B14F-4D97-AF65-F5344CB8AC3E}">
        <p14:creationId xmlns:p14="http://schemas.microsoft.com/office/powerpoint/2010/main" val="3936229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304800"/>
            <a:ext cx="8153400" cy="1143000"/>
          </a:xfrm>
          <a:prstGeom prst="rect">
            <a:avLst/>
          </a:prstGeom>
        </p:spPr>
        <p:txBody>
          <a:bodyPr vert="horz" lIns="91440" tIns="45720" rIns="91440" bIns="45720" rtlCol="0" anchor="ctr">
            <a:noAutofit/>
          </a:bodyPr>
          <a:lstStyle/>
          <a:p>
            <a:r>
              <a:rPr lang="en-US" dirty="0"/>
              <a:t>Click to edit title style</a:t>
            </a:r>
          </a:p>
        </p:txBody>
      </p:sp>
      <p:sp>
        <p:nvSpPr>
          <p:cNvPr id="3" name="Text Placeholder 2"/>
          <p:cNvSpPr>
            <a:spLocks noGrp="1"/>
          </p:cNvSpPr>
          <p:nvPr>
            <p:ph type="body" idx="1"/>
          </p:nvPr>
        </p:nvSpPr>
        <p:spPr>
          <a:xfrm>
            <a:off x="609600" y="1524001"/>
            <a:ext cx="8153400" cy="373379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pic>
        <p:nvPicPr>
          <p:cNvPr id="6" name="Picture 3" descr="C:\Users\smetcalf\Desktop\Desktop\Desktop\Desktop\Desktop\NewISUEOwordmarks\ISUEO_eps\ISUEO_RedBarNoBleed.png"/>
          <p:cNvPicPr>
            <a:picLocks noChangeAspect="1" noChangeArrowheads="1"/>
          </p:cNvPicPr>
          <p:nvPr userDrawn="1"/>
        </p:nvPicPr>
        <p:blipFill>
          <a:blip r:embed="rId9" cstate="print"/>
          <a:srcRect/>
          <a:stretch>
            <a:fillRect/>
          </a:stretch>
        </p:blipFill>
        <p:spPr bwMode="hidden">
          <a:xfrm>
            <a:off x="2591" y="5943600"/>
            <a:ext cx="9144000" cy="914400"/>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3" r:id="rId3"/>
    <p:sldLayoutId id="2147483655" r:id="rId4"/>
    <p:sldLayoutId id="2147483656" r:id="rId5"/>
    <p:sldLayoutId id="2147483657" r:id="rId6"/>
    <p:sldLayoutId id="2147483658" r:id="rId7"/>
  </p:sldLayoutIdLst>
  <p:txStyles>
    <p:titleStyle>
      <a:lvl1pPr algn="l" defTabSz="914400" rtl="0" eaLnBrk="1" latinLnBrk="0" hangingPunct="1">
        <a:spcBef>
          <a:spcPct val="0"/>
        </a:spcBef>
        <a:buNone/>
        <a:defRPr sz="3600" kern="1200">
          <a:solidFill>
            <a:schemeClr val="tx2"/>
          </a:solidFill>
          <a:latin typeface="Arial Black"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1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xtension.iastate.edu/countyservices/program-fee-carryover-opinion-attorney-general-200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09600" y="276665"/>
            <a:ext cx="8153400" cy="1143000"/>
          </a:xfrm>
        </p:spPr>
        <p:txBody>
          <a:bodyPr/>
          <a:lstStyle/>
          <a:p>
            <a:r>
              <a:rPr lang="en-US" dirty="0"/>
              <a:t>Fund Accounting 101</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t="11631"/>
          <a:stretch/>
        </p:blipFill>
        <p:spPr>
          <a:xfrm>
            <a:off x="761999" y="1143000"/>
            <a:ext cx="7467600" cy="3273959"/>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9048" y="4600237"/>
            <a:ext cx="1232013" cy="1165332"/>
          </a:xfrm>
          <a:prstGeom prst="rect">
            <a:avLst/>
          </a:prstGeom>
        </p:spPr>
      </p:pic>
      <p:cxnSp>
        <p:nvCxnSpPr>
          <p:cNvPr id="19" name="Straight Connector 18"/>
          <p:cNvCxnSpPr/>
          <p:nvPr/>
        </p:nvCxnSpPr>
        <p:spPr>
          <a:xfrm>
            <a:off x="838200" y="4572000"/>
            <a:ext cx="7620000" cy="0"/>
          </a:xfrm>
          <a:prstGeom prst="line">
            <a:avLst/>
          </a:prstGeom>
          <a:ln w="28575" cap="rnd">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527412" y="4890515"/>
            <a:ext cx="4635388" cy="584775"/>
          </a:xfrm>
          <a:prstGeom prst="rect">
            <a:avLst/>
          </a:prstGeom>
          <a:noFill/>
        </p:spPr>
        <p:txBody>
          <a:bodyPr wrap="square" rtlCol="0">
            <a:spAutoFit/>
          </a:bodyPr>
          <a:lstStyle/>
          <a:p>
            <a:r>
              <a:rPr lang="en-US" sz="1400" dirty="0"/>
              <a:t>Agency Account is completely separate from the Operating Account, with its own checking account</a:t>
            </a:r>
            <a:r>
              <a:rPr lang="en-US" dirty="0"/>
              <a:t>. </a:t>
            </a:r>
          </a:p>
        </p:txBody>
      </p:sp>
    </p:spTree>
    <p:extLst>
      <p:ext uri="{BB962C8B-B14F-4D97-AF65-F5344CB8AC3E}">
        <p14:creationId xmlns:p14="http://schemas.microsoft.com/office/powerpoint/2010/main" val="516067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609600" y="304800"/>
            <a:ext cx="8153400" cy="838200"/>
          </a:xfrm>
        </p:spPr>
        <p:txBody>
          <a:bodyPr/>
          <a:lstStyle/>
          <a:p>
            <a:r>
              <a:rPr lang="en-US" dirty="0"/>
              <a:t>Example 2</a:t>
            </a:r>
          </a:p>
        </p:txBody>
      </p:sp>
      <p:pic>
        <p:nvPicPr>
          <p:cNvPr id="4" name="Picture 3"/>
          <p:cNvPicPr>
            <a:picLocks noChangeAspect="1"/>
          </p:cNvPicPr>
          <p:nvPr/>
        </p:nvPicPr>
        <p:blipFill>
          <a:blip r:embed="rId2"/>
          <a:stretch>
            <a:fillRect/>
          </a:stretch>
        </p:blipFill>
        <p:spPr>
          <a:xfrm>
            <a:off x="76200" y="1295400"/>
            <a:ext cx="8885610" cy="4572000"/>
          </a:xfrm>
          <a:prstGeom prst="rect">
            <a:avLst/>
          </a:prstGeom>
        </p:spPr>
      </p:pic>
    </p:spTree>
    <p:extLst>
      <p:ext uri="{BB962C8B-B14F-4D97-AF65-F5344CB8AC3E}">
        <p14:creationId xmlns:p14="http://schemas.microsoft.com/office/powerpoint/2010/main" val="1229455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524000"/>
            <a:ext cx="8534400" cy="4343399"/>
          </a:xfrm>
        </p:spPr>
        <p:txBody>
          <a:bodyPr>
            <a:normAutofit fontScale="92500" lnSpcReduction="10000"/>
          </a:bodyPr>
          <a:lstStyle/>
          <a:p>
            <a:r>
              <a:rPr lang="en-US" sz="2800" dirty="0"/>
              <a:t>Work with your Regional Director and County Director</a:t>
            </a:r>
          </a:p>
          <a:p>
            <a:r>
              <a:rPr lang="en-US" sz="2800" dirty="0"/>
              <a:t>Strategies vary by county and situation</a:t>
            </a:r>
          </a:p>
          <a:p>
            <a:pPr lvl="1"/>
            <a:r>
              <a:rPr lang="en-US" sz="2400" dirty="0"/>
              <a:t>*Not all solutions require new spending</a:t>
            </a:r>
          </a:p>
          <a:p>
            <a:r>
              <a:rPr lang="en-US" sz="2800" dirty="0"/>
              <a:t>Examples used to clean-up carryover:  </a:t>
            </a:r>
          </a:p>
          <a:p>
            <a:pPr lvl="1"/>
            <a:r>
              <a:rPr lang="en-US" sz="2400" dirty="0"/>
              <a:t>Purchase updated equipment/computers</a:t>
            </a:r>
          </a:p>
          <a:p>
            <a:pPr lvl="1"/>
            <a:r>
              <a:rPr lang="en-US" sz="2400" dirty="0"/>
              <a:t>Professional development</a:t>
            </a:r>
          </a:p>
          <a:p>
            <a:pPr lvl="1"/>
            <a:r>
              <a:rPr lang="en-US" sz="2400" dirty="0"/>
              <a:t>Purchase curriculum, supplies</a:t>
            </a:r>
          </a:p>
          <a:p>
            <a:pPr lvl="1"/>
            <a:r>
              <a:rPr lang="en-US" sz="2400" dirty="0"/>
              <a:t>Subsidize programming for the public</a:t>
            </a:r>
          </a:p>
          <a:p>
            <a:pPr lvl="1"/>
            <a:r>
              <a:rPr lang="en-US" sz="2400" dirty="0"/>
              <a:t>Contract for future service</a:t>
            </a:r>
          </a:p>
          <a:p>
            <a:pPr lvl="2"/>
            <a:r>
              <a:rPr lang="en-US" sz="2000" dirty="0"/>
              <a:t>Marketing</a:t>
            </a:r>
          </a:p>
          <a:p>
            <a:pPr lvl="2"/>
            <a:r>
              <a:rPr lang="en-US" sz="2000" dirty="0"/>
              <a:t>Programs</a:t>
            </a:r>
          </a:p>
        </p:txBody>
      </p:sp>
      <p:sp>
        <p:nvSpPr>
          <p:cNvPr id="3" name="Title 2"/>
          <p:cNvSpPr>
            <a:spLocks noGrp="1"/>
          </p:cNvSpPr>
          <p:nvPr>
            <p:ph type="title"/>
          </p:nvPr>
        </p:nvSpPr>
        <p:spPr/>
        <p:txBody>
          <a:bodyPr/>
          <a:lstStyle/>
          <a:p>
            <a:r>
              <a:rPr lang="en-US" sz="2800" b="1" dirty="0"/>
              <a:t>Strategies to reduce your carryover</a:t>
            </a:r>
            <a:endParaRPr lang="en-US" sz="2800" dirty="0"/>
          </a:p>
        </p:txBody>
      </p:sp>
    </p:spTree>
    <p:extLst>
      <p:ext uri="{BB962C8B-B14F-4D97-AF65-F5344CB8AC3E}">
        <p14:creationId xmlns:p14="http://schemas.microsoft.com/office/powerpoint/2010/main" val="4246992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686800" cy="4190999"/>
          </a:xfrm>
        </p:spPr>
        <p:txBody>
          <a:bodyPr>
            <a:normAutofit fontScale="92500"/>
          </a:bodyPr>
          <a:lstStyle/>
          <a:p>
            <a:pPr marL="0" indent="0">
              <a:buNone/>
            </a:pPr>
            <a:r>
              <a:rPr lang="en-US" dirty="0"/>
              <a:t>13.  To carry over unexpended county agricultural extension education funds into the next year so that funds will be available to carry on the program until such time as moneys received from taxes are collected by the county treasurer. </a:t>
            </a:r>
            <a:r>
              <a:rPr lang="en-US" b="1" dirty="0"/>
              <a:t>However, the unencumbered funds in the county agricultural extension education fund in excess of one-half the amount expended from the fund in the previous year shall be paid over to the county treasurer.</a:t>
            </a:r>
            <a:r>
              <a:rPr lang="en-US" dirty="0"/>
              <a:t> The treasurer of the extension council with the approval of the council may invest agricultural extension education funds retained by the council and not needed or current expenses in the manner authorized for treasurers of political subdivisions under section 12C.1.</a:t>
            </a:r>
          </a:p>
        </p:txBody>
      </p:sp>
      <p:sp>
        <p:nvSpPr>
          <p:cNvPr id="3" name="Title 2"/>
          <p:cNvSpPr>
            <a:spLocks noGrp="1"/>
          </p:cNvSpPr>
          <p:nvPr>
            <p:ph type="title"/>
          </p:nvPr>
        </p:nvSpPr>
        <p:spPr/>
        <p:txBody>
          <a:bodyPr/>
          <a:lstStyle/>
          <a:p>
            <a:r>
              <a:rPr lang="en-US" dirty="0"/>
              <a:t>Iowa Code 176A.8(13)</a:t>
            </a:r>
          </a:p>
        </p:txBody>
      </p:sp>
    </p:spTree>
    <p:extLst>
      <p:ext uri="{BB962C8B-B14F-4D97-AF65-F5344CB8AC3E}">
        <p14:creationId xmlns:p14="http://schemas.microsoft.com/office/powerpoint/2010/main" val="3601963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458200" cy="4114799"/>
          </a:xfrm>
        </p:spPr>
        <p:txBody>
          <a:bodyPr>
            <a:normAutofit lnSpcReduction="10000"/>
          </a:bodyPr>
          <a:lstStyle/>
          <a:p>
            <a:pPr marL="0" indent="0">
              <a:buNone/>
            </a:pPr>
            <a:endParaRPr lang="en-US" dirty="0"/>
          </a:p>
          <a:p>
            <a:pPr marL="0" indent="0">
              <a:buNone/>
            </a:pPr>
            <a:r>
              <a:rPr lang="en-US" dirty="0"/>
              <a:t>“I am writing in follow up to Keith's e-mail of June 10, 2009 regarding the County Ag Extension Carryover provision of Iowa Code § 176A.8(13).  I agree with the conclusion reached that </a:t>
            </a:r>
            <a:r>
              <a:rPr lang="en-US" b="1" dirty="0"/>
              <a:t>program and/or participant fees </a:t>
            </a:r>
            <a:r>
              <a:rPr lang="en-US" dirty="0"/>
              <a:t>collected by ISU Extension that are used to offset the cost of a particular program and related services </a:t>
            </a:r>
            <a:r>
              <a:rPr lang="en-US" b="1" dirty="0"/>
              <a:t>are exempt from the carryover provision of § 176A.8(13)</a:t>
            </a:r>
            <a:r>
              <a:rPr lang="en-US" dirty="0"/>
              <a:t>.”</a:t>
            </a:r>
          </a:p>
          <a:p>
            <a:pPr marL="0" indent="0">
              <a:buNone/>
            </a:pPr>
            <a:endParaRPr lang="en-US" dirty="0"/>
          </a:p>
          <a:p>
            <a:pPr marL="0" indent="0">
              <a:buNone/>
            </a:pPr>
            <a:r>
              <a:rPr lang="en-US" u="sng" dirty="0"/>
              <a:t>Full Opinion – County Services Website</a:t>
            </a:r>
          </a:p>
          <a:p>
            <a:pPr marL="0" indent="0">
              <a:buNone/>
            </a:pPr>
            <a:r>
              <a:rPr lang="en-US" sz="1400" dirty="0">
                <a:hlinkClick r:id="rId3"/>
              </a:rPr>
              <a:t>https://www.extension.iastate.edu/countyservices/program-fee-carryover-opinion-attorney-general-2009</a:t>
            </a:r>
            <a:r>
              <a:rPr lang="en-US" sz="1400" dirty="0"/>
              <a:t> </a:t>
            </a:r>
          </a:p>
        </p:txBody>
      </p:sp>
      <p:sp>
        <p:nvSpPr>
          <p:cNvPr id="3" name="Title 2"/>
          <p:cNvSpPr>
            <a:spLocks noGrp="1"/>
          </p:cNvSpPr>
          <p:nvPr>
            <p:ph type="title"/>
          </p:nvPr>
        </p:nvSpPr>
        <p:spPr/>
        <p:txBody>
          <a:bodyPr/>
          <a:lstStyle/>
          <a:p>
            <a:r>
              <a:rPr lang="en-US" dirty="0"/>
              <a:t>Carryover Opinion – Attorney General (2009)</a:t>
            </a:r>
          </a:p>
        </p:txBody>
      </p:sp>
    </p:spTree>
    <p:extLst>
      <p:ext uri="{BB962C8B-B14F-4D97-AF65-F5344CB8AC3E}">
        <p14:creationId xmlns:p14="http://schemas.microsoft.com/office/powerpoint/2010/main" val="268469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idx="1"/>
          </p:nvPr>
        </p:nvSpPr>
        <p:spPr/>
        <p:txBody>
          <a:bodyPr>
            <a:normAutofit/>
          </a:bodyPr>
          <a:lstStyle/>
          <a:p>
            <a:r>
              <a:rPr lang="en-US" sz="2800" dirty="0"/>
              <a:t>The extension district may carryover in the </a:t>
            </a:r>
            <a:br>
              <a:rPr lang="en-US" sz="2800" dirty="0"/>
            </a:br>
            <a:r>
              <a:rPr lang="en-US" sz="2800" dirty="0"/>
              <a:t>tax sub-fund up to 50% of the that year’s </a:t>
            </a:r>
            <a:br>
              <a:rPr lang="en-US" sz="2800" dirty="0"/>
            </a:br>
            <a:r>
              <a:rPr lang="en-US" sz="2800" dirty="0"/>
              <a:t>tax sub-fund expenditures</a:t>
            </a:r>
          </a:p>
        </p:txBody>
      </p:sp>
      <p:sp>
        <p:nvSpPr>
          <p:cNvPr id="3" name="Title 2"/>
          <p:cNvSpPr>
            <a:spLocks noGrp="1"/>
          </p:cNvSpPr>
          <p:nvPr>
            <p:ph type="title"/>
          </p:nvPr>
        </p:nvSpPr>
        <p:spPr/>
        <p:txBody>
          <a:bodyPr/>
          <a:lstStyle/>
          <a:p>
            <a:r>
              <a:rPr lang="en-US" b="1" dirty="0">
                <a:cs typeface="Arial" panose="020B0604020202020204" pitchFamily="34" charset="0"/>
              </a:rPr>
              <a:t>Carryover Rule</a:t>
            </a:r>
          </a:p>
        </p:txBody>
      </p:sp>
    </p:spTree>
    <p:extLst>
      <p:ext uri="{BB962C8B-B14F-4D97-AF65-F5344CB8AC3E}">
        <p14:creationId xmlns:p14="http://schemas.microsoft.com/office/powerpoint/2010/main" val="1258390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2673" y="1600200"/>
            <a:ext cx="8153400" cy="3886200"/>
          </a:xfrm>
        </p:spPr>
        <p:txBody>
          <a:bodyPr>
            <a:noAutofit/>
          </a:bodyPr>
          <a:lstStyle/>
          <a:p>
            <a:r>
              <a:rPr lang="en-US" sz="2800" dirty="0"/>
              <a:t>Vacancy in staffing positions</a:t>
            </a:r>
          </a:p>
          <a:p>
            <a:endParaRPr lang="en-US" sz="2800" dirty="0"/>
          </a:p>
          <a:p>
            <a:r>
              <a:rPr lang="en-US" sz="2800" dirty="0"/>
              <a:t>Expenses considerably less than budgeted</a:t>
            </a:r>
          </a:p>
          <a:p>
            <a:pPr marL="0" indent="0">
              <a:buNone/>
            </a:pPr>
            <a:endParaRPr lang="en-US" sz="2800" dirty="0"/>
          </a:p>
          <a:p>
            <a:pPr marL="0" indent="0">
              <a:buNone/>
            </a:pPr>
            <a:endParaRPr lang="en-US" sz="2800" dirty="0"/>
          </a:p>
        </p:txBody>
      </p:sp>
      <p:sp>
        <p:nvSpPr>
          <p:cNvPr id="5" name="Title 2"/>
          <p:cNvSpPr>
            <a:spLocks noGrp="1"/>
          </p:cNvSpPr>
          <p:nvPr>
            <p:ph type="title"/>
          </p:nvPr>
        </p:nvSpPr>
        <p:spPr/>
        <p:txBody>
          <a:bodyPr/>
          <a:lstStyle/>
          <a:p>
            <a:r>
              <a:rPr lang="en-US" sz="2800" b="1" dirty="0">
                <a:cs typeface="Arial" panose="020B0604020202020204" pitchFamily="34" charset="0"/>
              </a:rPr>
              <a:t>What circumstances would cause a carryover issue?</a:t>
            </a:r>
          </a:p>
        </p:txBody>
      </p:sp>
    </p:spTree>
    <p:extLst>
      <p:ext uri="{BB962C8B-B14F-4D97-AF65-F5344CB8AC3E}">
        <p14:creationId xmlns:p14="http://schemas.microsoft.com/office/powerpoint/2010/main" val="3002517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685800"/>
            <a:ext cx="8997254" cy="4846320"/>
          </a:xfrm>
          <a:prstGeom prst="rect">
            <a:avLst/>
          </a:prstGeom>
        </p:spPr>
      </p:pic>
    </p:spTree>
    <p:extLst>
      <p:ext uri="{BB962C8B-B14F-4D97-AF65-F5344CB8AC3E}">
        <p14:creationId xmlns:p14="http://schemas.microsoft.com/office/powerpoint/2010/main" val="3276702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dirty="0"/>
          </a:p>
        </p:txBody>
      </p:sp>
      <p:pic>
        <p:nvPicPr>
          <p:cNvPr id="4" name="Picture 3"/>
          <p:cNvPicPr>
            <a:picLocks noChangeAspect="1"/>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3437188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152400" y="1295400"/>
            <a:ext cx="8807285" cy="4572000"/>
          </a:xfrm>
          <a:prstGeom prst="rect">
            <a:avLst/>
          </a:prstGeom>
        </p:spPr>
      </p:pic>
      <p:sp>
        <p:nvSpPr>
          <p:cNvPr id="3" name="Title 2"/>
          <p:cNvSpPr>
            <a:spLocks noGrp="1"/>
          </p:cNvSpPr>
          <p:nvPr>
            <p:ph type="title"/>
          </p:nvPr>
        </p:nvSpPr>
        <p:spPr>
          <a:xfrm>
            <a:off x="609600" y="304800"/>
            <a:ext cx="8153400" cy="838200"/>
          </a:xfrm>
        </p:spPr>
        <p:txBody>
          <a:bodyPr/>
          <a:lstStyle/>
          <a:p>
            <a:r>
              <a:rPr lang="en-US" dirty="0"/>
              <a:t>Example 1</a:t>
            </a:r>
          </a:p>
        </p:txBody>
      </p:sp>
    </p:spTree>
    <p:extLst>
      <p:ext uri="{BB962C8B-B14F-4D97-AF65-F5344CB8AC3E}">
        <p14:creationId xmlns:p14="http://schemas.microsoft.com/office/powerpoint/2010/main" val="233658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2683984008"/>
      </p:ext>
    </p:extLst>
  </p:cSld>
  <p:clrMapOvr>
    <a:masterClrMapping/>
  </p:clrMapOvr>
</p:sld>
</file>

<file path=ppt/theme/theme1.xml><?xml version="1.0" encoding="utf-8"?>
<a:theme xmlns:a="http://schemas.openxmlformats.org/drawingml/2006/main" name="Office Theme">
  <a:themeElements>
    <a:clrScheme name="ISUEO Colors">
      <a:dk1>
        <a:srgbClr val="141313"/>
      </a:dk1>
      <a:lt1>
        <a:srgbClr val="FFFFFE"/>
      </a:lt1>
      <a:dk2>
        <a:srgbClr val="DC002A"/>
      </a:dk2>
      <a:lt2>
        <a:srgbClr val="F1AA48"/>
      </a:lt2>
      <a:accent1>
        <a:srgbClr val="C6C99D"/>
      </a:accent1>
      <a:accent2>
        <a:srgbClr val="88955B"/>
      </a:accent2>
      <a:accent3>
        <a:srgbClr val="5C7A8A"/>
      </a:accent3>
      <a:accent4>
        <a:srgbClr val="490F14"/>
      </a:accent4>
      <a:accent5>
        <a:srgbClr val="F3D06D"/>
      </a:accent5>
      <a:accent6>
        <a:srgbClr val="8A847C"/>
      </a:accent6>
      <a:hlink>
        <a:srgbClr val="DC002A"/>
      </a:hlink>
      <a:folHlink>
        <a:srgbClr val="6C032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3655</TotalTime>
  <Words>426</Words>
  <Application>Microsoft Office PowerPoint</Application>
  <PresentationFormat>On-screen Show (4:3)</PresentationFormat>
  <Paragraphs>38</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Calibri</vt:lpstr>
      <vt:lpstr>Office Theme</vt:lpstr>
      <vt:lpstr>Fund Accounting 101</vt:lpstr>
      <vt:lpstr>Iowa Code 176A.8(13)</vt:lpstr>
      <vt:lpstr>Carryover Opinion – Attorney General (2009)</vt:lpstr>
      <vt:lpstr>Carryover Rule</vt:lpstr>
      <vt:lpstr>What circumstances would cause a carryover issue?</vt:lpstr>
      <vt:lpstr>PowerPoint Presentation</vt:lpstr>
      <vt:lpstr>PowerPoint Presentation</vt:lpstr>
      <vt:lpstr>Example 1</vt:lpstr>
      <vt:lpstr>PowerPoint Presentation</vt:lpstr>
      <vt:lpstr>Example 2</vt:lpstr>
      <vt:lpstr>Strategies to reduce your carryover</vt:lpstr>
    </vt:vector>
  </TitlesOfParts>
  <Company>Iowa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smetcalf</dc:creator>
  <cp:lastModifiedBy>Julie Baumler</cp:lastModifiedBy>
  <cp:revision>192</cp:revision>
  <cp:lastPrinted>2017-05-10T15:59:29Z</cp:lastPrinted>
  <dcterms:created xsi:type="dcterms:W3CDTF">2011-08-03T19:45:53Z</dcterms:created>
  <dcterms:modified xsi:type="dcterms:W3CDTF">2021-01-12T20:23:20Z</dcterms:modified>
  <cp:contentStatus/>
</cp:coreProperties>
</file>