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8" r:id="rId2"/>
    <p:sldId id="259" r:id="rId3"/>
    <p:sldId id="516" r:id="rId4"/>
    <p:sldId id="517" r:id="rId5"/>
    <p:sldId id="625" r:id="rId6"/>
    <p:sldId id="326" r:id="rId7"/>
    <p:sldId id="273" r:id="rId8"/>
    <p:sldId id="599" r:id="rId9"/>
    <p:sldId id="524" r:id="rId10"/>
    <p:sldId id="525" r:id="rId11"/>
    <p:sldId id="582" r:id="rId12"/>
    <p:sldId id="600" r:id="rId13"/>
    <p:sldId id="526" r:id="rId14"/>
    <p:sldId id="281" r:id="rId15"/>
    <p:sldId id="328" r:id="rId16"/>
    <p:sldId id="305" r:id="rId17"/>
    <p:sldId id="527" r:id="rId18"/>
    <p:sldId id="598" r:id="rId19"/>
    <p:sldId id="529" r:id="rId20"/>
    <p:sldId id="618" r:id="rId21"/>
    <p:sldId id="536" r:id="rId22"/>
    <p:sldId id="619" r:id="rId23"/>
    <p:sldId id="538" r:id="rId24"/>
    <p:sldId id="620" r:id="rId25"/>
    <p:sldId id="539" r:id="rId26"/>
    <p:sldId id="621" r:id="rId27"/>
    <p:sldId id="540" r:id="rId28"/>
    <p:sldId id="614" r:id="rId29"/>
    <p:sldId id="542" r:id="rId30"/>
    <p:sldId id="615" r:id="rId31"/>
    <p:sldId id="616" r:id="rId32"/>
    <p:sldId id="543" r:id="rId33"/>
    <p:sldId id="544" r:id="rId34"/>
    <p:sldId id="31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59"/>
    <p:restoredTop sz="75983"/>
  </p:normalViewPr>
  <p:slideViewPr>
    <p:cSldViewPr>
      <p:cViewPr varScale="1">
        <p:scale>
          <a:sx n="88" d="100"/>
          <a:sy n="88" d="100"/>
        </p:scale>
        <p:origin x="1320" y="176"/>
      </p:cViewPr>
      <p:guideLst>
        <p:guide orient="horz" pos="2160"/>
        <p:guide pos="2880"/>
      </p:guideLst>
    </p:cSldViewPr>
  </p:slideViewPr>
  <p:outlineViewPr>
    <p:cViewPr>
      <p:scale>
        <a:sx n="33" d="100"/>
        <a:sy n="33" d="100"/>
      </p:scale>
      <p:origin x="0" y="-1440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90A7F4-A360-C54A-A79A-847BA9C1B36A}" type="datetimeFigureOut">
              <a:rPr lang="en-US" smtClean="0"/>
              <a:t>3/5/22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C2573B-8627-344E-A4AB-667C4D69942F}" type="slidenum">
              <a:rPr lang="en-US" smtClean="0"/>
              <a:t>‹#›</a:t>
            </a:fld>
            <a:endParaRPr lang="en-US"/>
          </a:p>
        </p:txBody>
      </p:sp>
    </p:spTree>
    <p:extLst>
      <p:ext uri="{BB962C8B-B14F-4D97-AF65-F5344CB8AC3E}">
        <p14:creationId xmlns:p14="http://schemas.microsoft.com/office/powerpoint/2010/main" val="1066492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C2573B-8627-344E-A4AB-667C4D69942F}" type="slidenum">
              <a:rPr lang="en-US" smtClean="0"/>
              <a:t>1</a:t>
            </a:fld>
            <a:endParaRPr lang="en-US"/>
          </a:p>
        </p:txBody>
      </p:sp>
    </p:spTree>
    <p:extLst>
      <p:ext uri="{BB962C8B-B14F-4D97-AF65-F5344CB8AC3E}">
        <p14:creationId xmlns:p14="http://schemas.microsoft.com/office/powerpoint/2010/main" val="610319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When an individual member of a governmental body seeks to participate in a meeting electronically, the following points should be considered:</a:t>
            </a:r>
          </a:p>
          <a:p>
            <a:r>
              <a:rPr lang="en-US" sz="1200" b="1" i="0" u="none" strike="noStrike" kern="1200" dirty="0">
                <a:solidFill>
                  <a:schemeClr val="tx1"/>
                </a:solidFill>
                <a:effectLst/>
                <a:latin typeface="+mn-lt"/>
                <a:ea typeface="+mn-ea"/>
                <a:cs typeface="+mn-cs"/>
              </a:rPr>
              <a:t>Parliamentary procedure:</a:t>
            </a:r>
            <a:r>
              <a:rPr lang="en-US" sz="1200" b="0" i="0" u="none" strike="noStrike" kern="1200" dirty="0">
                <a:solidFill>
                  <a:schemeClr val="tx1"/>
                </a:solidFill>
                <a:effectLst/>
                <a:latin typeface="+mn-lt"/>
                <a:ea typeface="+mn-ea"/>
                <a:cs typeface="+mn-cs"/>
              </a:rPr>
              <a:t> The parliamentary rules of the governmental body should be consulted to determine if they permit individual members to participate electronically.</a:t>
            </a:r>
          </a:p>
          <a:p>
            <a:r>
              <a:rPr lang="en-US" sz="1200" b="1" i="0" u="none" strike="noStrike" kern="1200" dirty="0">
                <a:solidFill>
                  <a:schemeClr val="tx1"/>
                </a:solidFill>
                <a:effectLst/>
                <a:latin typeface="+mn-lt"/>
                <a:ea typeface="+mn-ea"/>
                <a:cs typeface="+mn-cs"/>
              </a:rPr>
              <a:t>Discussion: </a:t>
            </a:r>
            <a:r>
              <a:rPr lang="en-US" sz="1200" b="0" i="0" u="none" strike="noStrike" kern="1200" dirty="0">
                <a:solidFill>
                  <a:schemeClr val="tx1"/>
                </a:solidFill>
                <a:effectLst/>
                <a:latin typeface="+mn-lt"/>
                <a:ea typeface="+mn-ea"/>
                <a:cs typeface="+mn-cs"/>
              </a:rPr>
              <a:t>Any member participating electronically should be connected by speaker phone or other device, so that the public can hear any discussion by that member. If the session is closed under Iowa Code section 21.5, the tape recording of the closed session must pick up the discussion by any member who is participating electronically. Iowa Code sec. 21.5(4).</a:t>
            </a:r>
          </a:p>
          <a:p>
            <a:r>
              <a:rPr lang="en-US" sz="1200" b="1" i="0" u="none" strike="noStrike" kern="1200" dirty="0">
                <a:solidFill>
                  <a:schemeClr val="tx1"/>
                </a:solidFill>
                <a:effectLst/>
                <a:latin typeface="+mn-lt"/>
                <a:ea typeface="+mn-ea"/>
                <a:cs typeface="+mn-cs"/>
              </a:rPr>
              <a:t>Voting and minutes:</a:t>
            </a:r>
            <a:r>
              <a:rPr lang="en-US" sz="1200" b="0" i="0" u="none" strike="noStrike" kern="1200" dirty="0">
                <a:solidFill>
                  <a:schemeClr val="tx1"/>
                </a:solidFill>
                <a:effectLst/>
                <a:latin typeface="+mn-lt"/>
                <a:ea typeface="+mn-ea"/>
                <a:cs typeface="+mn-cs"/>
              </a:rPr>
              <a:t> The vote of any member participating electronically must be made public at the open session, and the minutes must include information sufficient to indicate the vote of each member participating electronically. Iowa Code sec. 21.3. (The vote of the member should be audible to the public through a speaker connection.)</a:t>
            </a:r>
          </a:p>
        </p:txBody>
      </p:sp>
      <p:sp>
        <p:nvSpPr>
          <p:cNvPr id="4" name="Slide Number Placeholder 3"/>
          <p:cNvSpPr>
            <a:spLocks noGrp="1"/>
          </p:cNvSpPr>
          <p:nvPr>
            <p:ph type="sldNum" sz="quarter" idx="10"/>
          </p:nvPr>
        </p:nvSpPr>
        <p:spPr/>
        <p:txBody>
          <a:bodyPr/>
          <a:lstStyle/>
          <a:p>
            <a:fld id="{2DC2573B-8627-344E-A4AB-667C4D69942F}" type="slidenum">
              <a:rPr lang="en-US" smtClean="0"/>
              <a:t>11</a:t>
            </a:fld>
            <a:endParaRPr lang="en-US"/>
          </a:p>
        </p:txBody>
      </p:sp>
    </p:spTree>
    <p:extLst>
      <p:ext uri="{BB962C8B-B14F-4D97-AF65-F5344CB8AC3E}">
        <p14:creationId xmlns:p14="http://schemas.microsoft.com/office/powerpoint/2010/main" val="3746461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When an individual member of a governmental body seeks to participate in a meeting electronically, the following points should be considered:</a:t>
            </a:r>
          </a:p>
          <a:p>
            <a:r>
              <a:rPr lang="en-US" sz="1200" b="1" i="0" u="none" strike="noStrike" kern="1200" dirty="0">
                <a:solidFill>
                  <a:schemeClr val="tx1"/>
                </a:solidFill>
                <a:effectLst/>
                <a:latin typeface="+mn-lt"/>
                <a:ea typeface="+mn-ea"/>
                <a:cs typeface="+mn-cs"/>
              </a:rPr>
              <a:t>Parliamentary procedure:</a:t>
            </a:r>
            <a:r>
              <a:rPr lang="en-US" sz="1200" b="0" i="0" u="none" strike="noStrike" kern="1200" dirty="0">
                <a:solidFill>
                  <a:schemeClr val="tx1"/>
                </a:solidFill>
                <a:effectLst/>
                <a:latin typeface="+mn-lt"/>
                <a:ea typeface="+mn-ea"/>
                <a:cs typeface="+mn-cs"/>
              </a:rPr>
              <a:t> The parliamentary rules of the governmental body should be consulted to determine if they permit individual members to participate electronically.</a:t>
            </a:r>
          </a:p>
          <a:p>
            <a:r>
              <a:rPr lang="en-US" sz="1200" b="1" i="0" u="none" strike="noStrike" kern="1200" dirty="0">
                <a:solidFill>
                  <a:schemeClr val="tx1"/>
                </a:solidFill>
                <a:effectLst/>
                <a:latin typeface="+mn-lt"/>
                <a:ea typeface="+mn-ea"/>
                <a:cs typeface="+mn-cs"/>
              </a:rPr>
              <a:t>Discussion: </a:t>
            </a:r>
            <a:r>
              <a:rPr lang="en-US" sz="1200" b="0" i="0" u="none" strike="noStrike" kern="1200" dirty="0">
                <a:solidFill>
                  <a:schemeClr val="tx1"/>
                </a:solidFill>
                <a:effectLst/>
                <a:latin typeface="+mn-lt"/>
                <a:ea typeface="+mn-ea"/>
                <a:cs typeface="+mn-cs"/>
              </a:rPr>
              <a:t>Any member participating electronically should be connected by speaker phone or other device, so that the public can hear any discussion by that member. If the session is closed under Iowa Code section 21.5, the tape recording of the closed session must pick up the discussion by any member who is participating electronically. Iowa Code sec. 21.5(4).</a:t>
            </a:r>
          </a:p>
          <a:p>
            <a:r>
              <a:rPr lang="en-US" sz="1200" b="1" i="0" u="none" strike="noStrike" kern="1200" dirty="0">
                <a:solidFill>
                  <a:schemeClr val="tx1"/>
                </a:solidFill>
                <a:effectLst/>
                <a:latin typeface="+mn-lt"/>
                <a:ea typeface="+mn-ea"/>
                <a:cs typeface="+mn-cs"/>
              </a:rPr>
              <a:t>Voting and minutes:</a:t>
            </a:r>
            <a:r>
              <a:rPr lang="en-US" sz="1200" b="0" i="0" u="none" strike="noStrike" kern="1200" dirty="0">
                <a:solidFill>
                  <a:schemeClr val="tx1"/>
                </a:solidFill>
                <a:effectLst/>
                <a:latin typeface="+mn-lt"/>
                <a:ea typeface="+mn-ea"/>
                <a:cs typeface="+mn-cs"/>
              </a:rPr>
              <a:t> The vote of any member participating electronically must be made public at the open session, and the minutes must include information sufficient to indicate the vote of each member participating electronically. Iowa Code sec. 21.3. (The vote of the member should be audible to the public through a speaker connection.)</a:t>
            </a:r>
          </a:p>
        </p:txBody>
      </p:sp>
      <p:sp>
        <p:nvSpPr>
          <p:cNvPr id="4" name="Slide Number Placeholder 3"/>
          <p:cNvSpPr>
            <a:spLocks noGrp="1"/>
          </p:cNvSpPr>
          <p:nvPr>
            <p:ph type="sldNum" sz="quarter" idx="10"/>
          </p:nvPr>
        </p:nvSpPr>
        <p:spPr/>
        <p:txBody>
          <a:bodyPr/>
          <a:lstStyle/>
          <a:p>
            <a:fld id="{2DC2573B-8627-344E-A4AB-667C4D69942F}" type="slidenum">
              <a:rPr lang="en-US" smtClean="0"/>
              <a:t>12</a:t>
            </a:fld>
            <a:endParaRPr lang="en-US"/>
          </a:p>
        </p:txBody>
      </p:sp>
    </p:spTree>
    <p:extLst>
      <p:ext uri="{BB962C8B-B14F-4D97-AF65-F5344CB8AC3E}">
        <p14:creationId xmlns:p14="http://schemas.microsoft.com/office/powerpoint/2010/main" val="39901147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2"/>
                </a:solidFill>
              </a:rPr>
              <a:t>There</a:t>
            </a:r>
            <a:r>
              <a:rPr lang="en-US" baseline="0" dirty="0">
                <a:solidFill>
                  <a:schemeClr val="tx2"/>
                </a:solidFill>
              </a:rPr>
              <a:t> needs to be a quorum of the members of the governmental body present for it to qualify as a meeting. This is easier to avoid with a larger governmental body, but on smaller boards where there are only three members in total, just two people make a quorum.</a:t>
            </a:r>
            <a:endParaRPr lang="en-US" dirty="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618C877B-D541-0B41-8460-F7E2BB2CDDC0}" type="slidenum">
              <a:rPr lang="en-US" smtClean="0"/>
              <a:t>13</a:t>
            </a:fld>
            <a:endParaRPr lang="en-US"/>
          </a:p>
        </p:txBody>
      </p:sp>
    </p:spTree>
    <p:extLst>
      <p:ext uri="{BB962C8B-B14F-4D97-AF65-F5344CB8AC3E}">
        <p14:creationId xmlns:p14="http://schemas.microsoft.com/office/powerpoint/2010/main" val="3455378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2"/>
                </a:solidFill>
              </a:rPr>
              <a:t>Note: Proposed legislation that would prohibit “walking quorums” – serial communication among individual members of a government body, either in person or electronically, with the intent to skirt the open meetings law – has been the topic of much discussion at the Statehouse in recent years.</a:t>
            </a:r>
          </a:p>
          <a:p>
            <a:endParaRPr lang="en-US" baseline="0" dirty="0"/>
          </a:p>
        </p:txBody>
      </p:sp>
      <p:sp>
        <p:nvSpPr>
          <p:cNvPr id="4" name="Slide Number Placeholder 3"/>
          <p:cNvSpPr>
            <a:spLocks noGrp="1"/>
          </p:cNvSpPr>
          <p:nvPr>
            <p:ph type="sldNum" sz="quarter" idx="10"/>
          </p:nvPr>
        </p:nvSpPr>
        <p:spPr/>
        <p:txBody>
          <a:bodyPr/>
          <a:lstStyle/>
          <a:p>
            <a:fld id="{2DC2573B-8627-344E-A4AB-667C4D69942F}" type="slidenum">
              <a:rPr lang="en-US" smtClean="0"/>
              <a:t>14</a:t>
            </a:fld>
            <a:endParaRPr lang="en-US"/>
          </a:p>
        </p:txBody>
      </p:sp>
    </p:spTree>
    <p:extLst>
      <p:ext uri="{BB962C8B-B14F-4D97-AF65-F5344CB8AC3E}">
        <p14:creationId xmlns:p14="http://schemas.microsoft.com/office/powerpoint/2010/main" val="715867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2"/>
                </a:solidFill>
              </a:rPr>
              <a:t>Note: Proposed legislation that would prohibit “walking quorums” – serial communication among individual members of a government body, either in person or electronically, with the intent to skirt the open meetings law – has been the topic of much discussion at the Statehouse in recent years.</a:t>
            </a:r>
          </a:p>
          <a:p>
            <a:endParaRPr lang="en-US" baseline="0" dirty="0"/>
          </a:p>
        </p:txBody>
      </p:sp>
      <p:sp>
        <p:nvSpPr>
          <p:cNvPr id="4" name="Slide Number Placeholder 3"/>
          <p:cNvSpPr>
            <a:spLocks noGrp="1"/>
          </p:cNvSpPr>
          <p:nvPr>
            <p:ph type="sldNum" sz="quarter" idx="10"/>
          </p:nvPr>
        </p:nvSpPr>
        <p:spPr/>
        <p:txBody>
          <a:bodyPr/>
          <a:lstStyle/>
          <a:p>
            <a:fld id="{2DC2573B-8627-344E-A4AB-667C4D69942F}" type="slidenum">
              <a:rPr lang="en-US" smtClean="0"/>
              <a:t>15</a:t>
            </a:fld>
            <a:endParaRPr lang="en-US"/>
          </a:p>
        </p:txBody>
      </p:sp>
    </p:spTree>
    <p:extLst>
      <p:ext uri="{BB962C8B-B14F-4D97-AF65-F5344CB8AC3E}">
        <p14:creationId xmlns:p14="http://schemas.microsoft.com/office/powerpoint/2010/main" val="2795966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t>The</a:t>
            </a:r>
            <a:r>
              <a:rPr lang="en-US" b="0" baseline="0" dirty="0"/>
              <a:t> Iowa Supreme Court was divided on this question, but a majority said that it is possible that board members could not use an </a:t>
            </a:r>
            <a:r>
              <a:rPr lang="en-US" b="1" baseline="0" dirty="0"/>
              <a:t>“agent or proxy” </a:t>
            </a:r>
            <a:r>
              <a:rPr lang="en-US" b="0" baseline="0" dirty="0"/>
              <a:t>to get around the law.</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This is an extreme case. The board members here admitted that they were trying to get around the law and were making policy behind closed doors. Using staff as a go-between to make policy decisions in private would probably be a violation of open meetings law.</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Don’t let this decision scare you. Separate meetings of board members with staff is a normal part of conducting business even when discussing areas within the governmental body’s jurisdiction. This case was of a board explicitly using staff to try to get around the law.</a:t>
            </a:r>
            <a:endParaRPr lang="en-US" b="1" dirty="0"/>
          </a:p>
        </p:txBody>
      </p:sp>
      <p:sp>
        <p:nvSpPr>
          <p:cNvPr id="4" name="Slide Number Placeholder 3"/>
          <p:cNvSpPr>
            <a:spLocks noGrp="1"/>
          </p:cNvSpPr>
          <p:nvPr>
            <p:ph type="sldNum" sz="quarter" idx="10"/>
          </p:nvPr>
        </p:nvSpPr>
        <p:spPr/>
        <p:txBody>
          <a:bodyPr/>
          <a:lstStyle/>
          <a:p>
            <a:fld id="{2DC2573B-8627-344E-A4AB-667C4D69942F}" type="slidenum">
              <a:rPr lang="en-US" smtClean="0"/>
              <a:t>16</a:t>
            </a:fld>
            <a:endParaRPr lang="en-US"/>
          </a:p>
        </p:txBody>
      </p:sp>
    </p:spTree>
    <p:extLst>
      <p:ext uri="{BB962C8B-B14F-4D97-AF65-F5344CB8AC3E}">
        <p14:creationId xmlns:p14="http://schemas.microsoft.com/office/powerpoint/2010/main" val="22625000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2"/>
                </a:solidFill>
              </a:rPr>
              <a:t>Finally,</a:t>
            </a:r>
            <a:r>
              <a:rPr lang="en-US" baseline="0" dirty="0">
                <a:solidFill>
                  <a:schemeClr val="tx2"/>
                </a:solidFill>
              </a:rPr>
              <a:t> at this gathering the members of the governmental body have to discuss something that is </a:t>
            </a:r>
            <a:r>
              <a:rPr lang="en-US" b="1" baseline="0" dirty="0">
                <a:solidFill>
                  <a:schemeClr val="tx2"/>
                </a:solidFill>
              </a:rPr>
              <a:t>“within the scope of the governmental body’s policy-making duties.”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The law</a:t>
            </a:r>
            <a:r>
              <a:rPr lang="en-US" sz="1200" baseline="0" dirty="0"/>
              <a:t> does say that </a:t>
            </a:r>
            <a:r>
              <a:rPr lang="en-US" sz="1200" dirty="0"/>
              <a:t>meetings “shall not include a gathering of members of a governmental body for purely ministerial or social purposes where there is no discussion of policy or no intent to avoid the purposes of this chapter.”</a:t>
            </a:r>
            <a:endParaRPr lang="en-US" dirty="0">
              <a:solidFill>
                <a:schemeClr val="tx2"/>
              </a:solidFill>
            </a:endParaRPr>
          </a:p>
          <a:p>
            <a:r>
              <a:rPr lang="en-US" dirty="0">
                <a:solidFill>
                  <a:schemeClr val="tx2"/>
                </a:solidFill>
              </a:rPr>
              <a:t>If</a:t>
            </a:r>
            <a:r>
              <a:rPr lang="en-US" baseline="0" dirty="0">
                <a:solidFill>
                  <a:schemeClr val="tx2"/>
                </a:solidFill>
              </a:rPr>
              <a:t> a quorum of the members of the planning board get together for coffee they can talk about baseball scores and new movies, but they need to be very careful to keep the conversation away from anything that they may have jurisdiction over.</a:t>
            </a:r>
          </a:p>
          <a:p>
            <a:r>
              <a:rPr lang="en-US" baseline="0" dirty="0">
                <a:solidFill>
                  <a:schemeClr val="tx2"/>
                </a:solidFill>
              </a:rPr>
              <a:t>Likewise they can meet for ministerial matters like the logistics of an upcoming meeting.</a:t>
            </a:r>
            <a:endParaRPr lang="en-US" dirty="0">
              <a:solidFill>
                <a:schemeClr val="tx2"/>
              </a:solidFill>
            </a:endParaRPr>
          </a:p>
          <a:p>
            <a:r>
              <a:rPr lang="en-US" dirty="0">
                <a:solidFill>
                  <a:schemeClr val="tx2"/>
                </a:solidFill>
              </a:rPr>
              <a:t>The purpose of the law is to allow citizens to see how their officials arrive at a decision. Citizens need to see the discussion and hear the opinions. Even retreats are public meetings if a quorum is present and policy is discussed.</a:t>
            </a:r>
          </a:p>
          <a:p>
            <a:endParaRPr lang="en-US" dirty="0">
              <a:solidFill>
                <a:schemeClr val="tx2"/>
              </a:solidFill>
            </a:endParaRPr>
          </a:p>
          <a:p>
            <a:endParaRPr lang="en-US" dirty="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618C877B-D541-0B41-8460-F7E2BB2CDDC0}" type="slidenum">
              <a:rPr lang="en-US" smtClean="0"/>
              <a:t>17</a:t>
            </a:fld>
            <a:endParaRPr lang="en-US"/>
          </a:p>
        </p:txBody>
      </p:sp>
    </p:spTree>
    <p:extLst>
      <p:ext uri="{BB962C8B-B14F-4D97-AF65-F5344CB8AC3E}">
        <p14:creationId xmlns:p14="http://schemas.microsoft.com/office/powerpoint/2010/main" val="79498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2"/>
                </a:solidFill>
              </a:rPr>
              <a:t>Finally,</a:t>
            </a:r>
            <a:r>
              <a:rPr lang="en-US" baseline="0" dirty="0">
                <a:solidFill>
                  <a:schemeClr val="tx2"/>
                </a:solidFill>
              </a:rPr>
              <a:t> at this gathering the members of the governmental body have to discuss something that is </a:t>
            </a:r>
            <a:r>
              <a:rPr lang="en-US" b="1" baseline="0" dirty="0">
                <a:solidFill>
                  <a:schemeClr val="tx2"/>
                </a:solidFill>
              </a:rPr>
              <a:t>“within the scope of the governmental body’s policy-making duties.”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The law</a:t>
            </a:r>
            <a:r>
              <a:rPr lang="en-US" sz="1200" baseline="0" dirty="0"/>
              <a:t> does say that </a:t>
            </a:r>
            <a:r>
              <a:rPr lang="en-US" sz="1200" dirty="0"/>
              <a:t>meetings “shall not include a gathering of members of a governmental body for purely ministerial or social purposes where there is no discussion of policy or no intent to avoid the purposes of this chapter.”</a:t>
            </a:r>
            <a:endParaRPr lang="en-US" dirty="0">
              <a:solidFill>
                <a:schemeClr val="tx2"/>
              </a:solidFill>
            </a:endParaRPr>
          </a:p>
          <a:p>
            <a:r>
              <a:rPr lang="en-US" dirty="0">
                <a:solidFill>
                  <a:schemeClr val="tx2"/>
                </a:solidFill>
              </a:rPr>
              <a:t>If</a:t>
            </a:r>
            <a:r>
              <a:rPr lang="en-US" baseline="0" dirty="0">
                <a:solidFill>
                  <a:schemeClr val="tx2"/>
                </a:solidFill>
              </a:rPr>
              <a:t> a quorum of the members of the planning board get together for coffee they can talk about baseball scores and new movies, but they need to be very careful to keep the conversation away from anything that they may have jurisdiction over.</a:t>
            </a:r>
          </a:p>
          <a:p>
            <a:r>
              <a:rPr lang="en-US" baseline="0" dirty="0">
                <a:solidFill>
                  <a:schemeClr val="tx2"/>
                </a:solidFill>
              </a:rPr>
              <a:t>Likewise they can meet for ministerial matters like the logistics of an upcoming meeting.</a:t>
            </a:r>
            <a:endParaRPr lang="en-US" dirty="0">
              <a:solidFill>
                <a:schemeClr val="tx2"/>
              </a:solidFill>
            </a:endParaRPr>
          </a:p>
          <a:p>
            <a:r>
              <a:rPr lang="en-US" dirty="0">
                <a:solidFill>
                  <a:schemeClr val="tx2"/>
                </a:solidFill>
              </a:rPr>
              <a:t>The purpose of the law is to allow citizens to see how their officials arrive at a decision. Citizens need to see the discussion and hear the opinions. Even retreats are public meetings if a quorum is present and policy is discussed.</a:t>
            </a:r>
          </a:p>
          <a:p>
            <a:endParaRPr lang="en-US" dirty="0">
              <a:solidFill>
                <a:schemeClr val="tx2"/>
              </a:solidFill>
            </a:endParaRPr>
          </a:p>
          <a:p>
            <a:endParaRPr lang="en-US" dirty="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618C877B-D541-0B41-8460-F7E2BB2CDDC0}" type="slidenum">
              <a:rPr lang="en-US" smtClean="0"/>
              <a:t>18</a:t>
            </a:fld>
            <a:endParaRPr lang="en-US"/>
          </a:p>
        </p:txBody>
      </p:sp>
    </p:spTree>
    <p:extLst>
      <p:ext uri="{BB962C8B-B14F-4D97-AF65-F5344CB8AC3E}">
        <p14:creationId xmlns:p14="http://schemas.microsoft.com/office/powerpoint/2010/main" val="28900876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t>Every situation is fact specific, and it is easy to send an e-mail to all members just to share relevant information on a topic without the intent to avoid the Open Meetings Law.  However, if members want to share an opinion or debate policy, they should save that discussion for the open session. </a:t>
            </a:r>
          </a:p>
          <a:p>
            <a:endParaRPr lang="en-US" sz="1100" dirty="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618C877B-D541-0B41-8460-F7E2BB2CDDC0}" type="slidenum">
              <a:rPr lang="en-US" smtClean="0"/>
              <a:t>19</a:t>
            </a:fld>
            <a:endParaRPr lang="en-US"/>
          </a:p>
        </p:txBody>
      </p:sp>
    </p:spTree>
    <p:extLst>
      <p:ext uri="{BB962C8B-B14F-4D97-AF65-F5344CB8AC3E}">
        <p14:creationId xmlns:p14="http://schemas.microsoft.com/office/powerpoint/2010/main" val="994371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a:t>
            </a:r>
            <a:r>
              <a:rPr lang="en-US" baseline="0" dirty="0"/>
              <a:t> of all before any public meeting you have to give notice at least 24 hours in advance.</a:t>
            </a:r>
            <a:endParaRPr lang="en-US" dirty="0"/>
          </a:p>
          <a:p>
            <a:endParaRPr lang="en-US"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Post any notice in an area, door, bulletin board, etc. where the public is most likely to see it for at least 24 hours Accessible to the public the government office. If no office is available, notice should be prominently placed where the meeting will be held. The posting should have continuous access if at all possible.</a:t>
            </a:r>
          </a:p>
          <a:p>
            <a:endParaRPr lang="en-US" dirty="0"/>
          </a:p>
          <a:p>
            <a:r>
              <a:rPr lang="en-US" dirty="0"/>
              <a:t>E-mail a copy to members of the public who request it and place it on your website.</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The notice must be posted in a prominent place accessible to the public at the government office. If no office is available, notice should be prominently placed where the meeting will be held.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Where proper notice is not given, the nature of the good cause must be stated in the minutes. </a:t>
            </a:r>
          </a:p>
          <a:p>
            <a:endParaRPr lang="en-US" dirty="0"/>
          </a:p>
          <a:p>
            <a:endParaRPr lang="en-US" dirty="0"/>
          </a:p>
        </p:txBody>
      </p:sp>
      <p:sp>
        <p:nvSpPr>
          <p:cNvPr id="4" name="Slide Number Placeholder 3"/>
          <p:cNvSpPr>
            <a:spLocks noGrp="1"/>
          </p:cNvSpPr>
          <p:nvPr>
            <p:ph type="sldNum" sz="quarter" idx="10"/>
          </p:nvPr>
        </p:nvSpPr>
        <p:spPr/>
        <p:txBody>
          <a:bodyPr/>
          <a:lstStyle/>
          <a:p>
            <a:fld id="{618C877B-D541-0B41-8460-F7E2BB2CDDC0}" type="slidenum">
              <a:rPr lang="en-US" smtClean="0"/>
              <a:t>21</a:t>
            </a:fld>
            <a:endParaRPr lang="en-US"/>
          </a:p>
        </p:txBody>
      </p:sp>
    </p:spTree>
    <p:extLst>
      <p:ext uri="{BB962C8B-B14F-4D97-AF65-F5344CB8AC3E}">
        <p14:creationId xmlns:p14="http://schemas.microsoft.com/office/powerpoint/2010/main" val="375862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C2573B-8627-344E-A4AB-667C4D69942F}" type="slidenum">
              <a:rPr lang="en-US" smtClean="0"/>
              <a:t>2</a:t>
            </a:fld>
            <a:endParaRPr lang="en-US"/>
          </a:p>
        </p:txBody>
      </p:sp>
    </p:spTree>
    <p:extLst>
      <p:ext uri="{BB962C8B-B14F-4D97-AF65-F5344CB8AC3E}">
        <p14:creationId xmlns:p14="http://schemas.microsoft.com/office/powerpoint/2010/main" val="1257585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Alright</a:t>
            </a:r>
            <a:r>
              <a:rPr lang="en-US" baseline="0" dirty="0"/>
              <a:t> you’ve posted your agenda and the meeting is underway. What do you need to do now?</a:t>
            </a:r>
          </a:p>
          <a:p>
            <a:endParaRPr lang="en-US" baseline="0" dirty="0"/>
          </a:p>
          <a:p>
            <a:r>
              <a:rPr lang="en-US" baseline="0" dirty="0"/>
              <a:t>Well really all you need to do is allow access to the meeting for the public. </a:t>
            </a:r>
          </a:p>
          <a:p>
            <a:r>
              <a:rPr lang="en-US" baseline="0" dirty="0"/>
              <a:t>You cannot stop members of the public from recording or filming, but the public does not have a right to participate in discussion unless a public hearing is required or they are on the agenda.</a:t>
            </a:r>
          </a:p>
          <a:p>
            <a:r>
              <a:rPr lang="en-US" baseline="0" dirty="0"/>
              <a:t>It says right in the code that you can set and enforce </a:t>
            </a:r>
            <a:r>
              <a:rPr lang="en-US" b="1" dirty="0"/>
              <a:t>reasonable rules for the conduct of its meetings to assure those meetings are orderly and free from interference or interruption by spectators</a:t>
            </a:r>
          </a:p>
        </p:txBody>
      </p:sp>
      <p:sp>
        <p:nvSpPr>
          <p:cNvPr id="4" name="Slide Number Placeholder 3"/>
          <p:cNvSpPr>
            <a:spLocks noGrp="1"/>
          </p:cNvSpPr>
          <p:nvPr>
            <p:ph type="sldNum" sz="quarter" idx="10"/>
          </p:nvPr>
        </p:nvSpPr>
        <p:spPr/>
        <p:txBody>
          <a:bodyPr/>
          <a:lstStyle/>
          <a:p>
            <a:fld id="{2DC2573B-8627-344E-A4AB-667C4D69942F}" type="slidenum">
              <a:rPr lang="en-US" smtClean="0"/>
              <a:t>23</a:t>
            </a:fld>
            <a:endParaRPr lang="en-US"/>
          </a:p>
        </p:txBody>
      </p:sp>
    </p:spTree>
    <p:extLst>
      <p:ext uri="{BB962C8B-B14F-4D97-AF65-F5344CB8AC3E}">
        <p14:creationId xmlns:p14="http://schemas.microsoft.com/office/powerpoint/2010/main" val="3730706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you have to keep and publish minutes of all open meetings.</a:t>
            </a:r>
          </a:p>
          <a:p>
            <a:endParaRPr lang="en-US" dirty="0"/>
          </a:p>
          <a:p>
            <a:r>
              <a:rPr lang="en-US" dirty="0"/>
              <a:t>The minutes must contain: date,</a:t>
            </a:r>
            <a:r>
              <a:rPr lang="en-US" baseline="0" dirty="0"/>
              <a:t> time and place, which members where present and all action taken at the meeting. You also must note how each member voted on each issue. You can record a vote as unanimous as long as all the members listed as present voted.</a:t>
            </a:r>
          </a:p>
          <a:p>
            <a:endParaRPr lang="en-US" baseline="0" dirty="0"/>
          </a:p>
          <a:p>
            <a:r>
              <a:rPr lang="en-US" baseline="0" dirty="0"/>
              <a:t>The minutes, once complete and approved become public record and have to be published in an appropriate.  newspaper.</a:t>
            </a:r>
          </a:p>
          <a:p>
            <a:endParaRPr lang="en-US" baseline="0" dirty="0"/>
          </a:p>
          <a:p>
            <a:r>
              <a:rPr lang="en-US" baseline="0" dirty="0"/>
              <a:t>15 Days </a:t>
            </a:r>
            <a:r>
              <a:rPr lang="en-US" baseline="0" dirty="0" err="1"/>
              <a:t>aor</a:t>
            </a:r>
            <a:endParaRPr lang="en-US" dirty="0"/>
          </a:p>
        </p:txBody>
      </p:sp>
      <p:sp>
        <p:nvSpPr>
          <p:cNvPr id="4" name="Slide Number Placeholder 3"/>
          <p:cNvSpPr>
            <a:spLocks noGrp="1"/>
          </p:cNvSpPr>
          <p:nvPr>
            <p:ph type="sldNum" sz="quarter" idx="10"/>
          </p:nvPr>
        </p:nvSpPr>
        <p:spPr/>
        <p:txBody>
          <a:bodyPr/>
          <a:lstStyle/>
          <a:p>
            <a:fld id="{618C877B-D541-0B41-8460-F7E2BB2CDDC0}" type="slidenum">
              <a:rPr lang="en-US" smtClean="0"/>
              <a:t>25</a:t>
            </a:fld>
            <a:endParaRPr lang="en-US"/>
          </a:p>
        </p:txBody>
      </p:sp>
    </p:spTree>
    <p:extLst>
      <p:ext uri="{BB962C8B-B14F-4D97-AF65-F5344CB8AC3E}">
        <p14:creationId xmlns:p14="http://schemas.microsoft.com/office/powerpoint/2010/main" val="26144542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C2573B-8627-344E-A4AB-667C4D69942F}" type="slidenum">
              <a:rPr lang="en-US" smtClean="0"/>
              <a:t>26</a:t>
            </a:fld>
            <a:endParaRPr lang="en-US"/>
          </a:p>
        </p:txBody>
      </p:sp>
    </p:spTree>
    <p:extLst>
      <p:ext uri="{BB962C8B-B14F-4D97-AF65-F5344CB8AC3E}">
        <p14:creationId xmlns:p14="http://schemas.microsoft.com/office/powerpoint/2010/main" val="26889783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Occasionally a board</a:t>
            </a:r>
            <a:r>
              <a:rPr lang="en-US" baseline="0" dirty="0"/>
              <a:t> or commission subject to open meetings law can discuss certain issues in a closed session. </a:t>
            </a:r>
          </a:p>
          <a:p>
            <a:endParaRPr lang="en-US" baseline="0" dirty="0"/>
          </a:p>
          <a:p>
            <a:r>
              <a:rPr lang="en-US" baseline="0" dirty="0"/>
              <a:t>The specific exceptions are detailed in chapter 21, but the most common include: </a:t>
            </a:r>
            <a:r>
              <a:rPr lang="en-US" b="1" dirty="0"/>
              <a:t>Discussing information protected by federal law,</a:t>
            </a:r>
            <a:r>
              <a:rPr lang="en-US" b="1" baseline="0" dirty="0"/>
              <a:t> </a:t>
            </a:r>
            <a:r>
              <a:rPr lang="en-US" b="1" dirty="0"/>
              <a:t>Strategizing about litigation.</a:t>
            </a:r>
            <a:r>
              <a:rPr lang="en-US" b="1" baseline="0" dirty="0"/>
              <a:t> </a:t>
            </a:r>
            <a:r>
              <a:rPr lang="en-US" b="0" baseline="0" dirty="0"/>
              <a:t>Your lawyer has to be a part of that conversation. The</a:t>
            </a:r>
            <a:r>
              <a:rPr lang="en-US" b="1" baseline="0" dirty="0"/>
              <a:t> </a:t>
            </a:r>
            <a:r>
              <a:rPr lang="en-US" b="1" dirty="0"/>
              <a:t>purchase or sale of real estate </a:t>
            </a:r>
            <a:r>
              <a:rPr lang="en-US" b="0" dirty="0"/>
              <a:t>where</a:t>
            </a:r>
            <a:r>
              <a:rPr lang="en-US" b="0" baseline="0" dirty="0"/>
              <a:t> potentially if it gets out that the city is interested in buying a piece of property that may affect the ability of the city to acquire it at a fair price. Or</a:t>
            </a:r>
            <a:r>
              <a:rPr lang="en-US" b="1" baseline="0" dirty="0"/>
              <a:t> </a:t>
            </a:r>
            <a:r>
              <a:rPr lang="en-US" b="1" dirty="0"/>
              <a:t>to prevent needless or irreparable injury to the reputation of an individual. </a:t>
            </a:r>
            <a:r>
              <a:rPr lang="en-US" b="0" dirty="0"/>
              <a:t>When that individual requests it! </a:t>
            </a:r>
          </a:p>
          <a:p>
            <a:r>
              <a:rPr lang="en-US" b="0" dirty="0"/>
              <a:t>Other</a:t>
            </a:r>
            <a:r>
              <a:rPr lang="en-US" b="0" baseline="0" dirty="0"/>
              <a:t> examples include discussing potential patents or negations with a union, but we’re going to go into more detail on the professional competency question, because this tends to be one of the more common and controversial reasons.</a:t>
            </a:r>
          </a:p>
        </p:txBody>
      </p:sp>
      <p:sp>
        <p:nvSpPr>
          <p:cNvPr id="4" name="Slide Number Placeholder 3"/>
          <p:cNvSpPr>
            <a:spLocks noGrp="1"/>
          </p:cNvSpPr>
          <p:nvPr>
            <p:ph type="sldNum" sz="quarter" idx="10"/>
          </p:nvPr>
        </p:nvSpPr>
        <p:spPr/>
        <p:txBody>
          <a:bodyPr/>
          <a:lstStyle/>
          <a:p>
            <a:fld id="{2DC2573B-8627-344E-A4AB-667C4D69942F}" type="slidenum">
              <a:rPr lang="en-US" smtClean="0"/>
              <a:t>27</a:t>
            </a:fld>
            <a:endParaRPr lang="en-US"/>
          </a:p>
        </p:txBody>
      </p:sp>
    </p:spTree>
    <p:extLst>
      <p:ext uri="{BB962C8B-B14F-4D97-AF65-F5344CB8AC3E}">
        <p14:creationId xmlns:p14="http://schemas.microsoft.com/office/powerpoint/2010/main" val="8900050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Occasionally a board</a:t>
            </a:r>
            <a:r>
              <a:rPr lang="en-US" baseline="0" dirty="0"/>
              <a:t> or commission subject to open meetings law can discuss certain issues in a closed session. </a:t>
            </a:r>
          </a:p>
          <a:p>
            <a:endParaRPr lang="en-US" baseline="0" dirty="0"/>
          </a:p>
          <a:p>
            <a:r>
              <a:rPr lang="en-US" baseline="0" dirty="0"/>
              <a:t>The specific exceptions are detailed in chapter 21, but the most common include: </a:t>
            </a:r>
            <a:r>
              <a:rPr lang="en-US" b="1" dirty="0"/>
              <a:t>Discussing information protected by federal law,</a:t>
            </a:r>
            <a:r>
              <a:rPr lang="en-US" b="1" baseline="0" dirty="0"/>
              <a:t> </a:t>
            </a:r>
            <a:r>
              <a:rPr lang="en-US" b="1" dirty="0"/>
              <a:t>Strategizing about litigation.</a:t>
            </a:r>
            <a:r>
              <a:rPr lang="en-US" b="1" baseline="0" dirty="0"/>
              <a:t> </a:t>
            </a:r>
            <a:r>
              <a:rPr lang="en-US" b="0" baseline="0" dirty="0"/>
              <a:t>Your lawyer has to be a part of that conversation. The</a:t>
            </a:r>
            <a:r>
              <a:rPr lang="en-US" b="1" baseline="0" dirty="0"/>
              <a:t> </a:t>
            </a:r>
            <a:r>
              <a:rPr lang="en-US" b="1" dirty="0"/>
              <a:t>purchase or sale of real estate </a:t>
            </a:r>
            <a:r>
              <a:rPr lang="en-US" b="0" dirty="0"/>
              <a:t>where</a:t>
            </a:r>
            <a:r>
              <a:rPr lang="en-US" b="0" baseline="0" dirty="0"/>
              <a:t> potentially if it gets out that the city is interested in buying a piece of property that may affect the ability of the city to acquire it at a fair price. Or</a:t>
            </a:r>
            <a:r>
              <a:rPr lang="en-US" b="1" baseline="0" dirty="0"/>
              <a:t> </a:t>
            </a:r>
            <a:r>
              <a:rPr lang="en-US" b="1" dirty="0"/>
              <a:t>to prevent needless or irreparable injury to the reputation of an individual. </a:t>
            </a:r>
            <a:r>
              <a:rPr lang="en-US" b="0" dirty="0"/>
              <a:t>When that individual requests it! </a:t>
            </a:r>
          </a:p>
          <a:p>
            <a:r>
              <a:rPr lang="en-US" b="0" dirty="0"/>
              <a:t>Other</a:t>
            </a:r>
            <a:r>
              <a:rPr lang="en-US" b="0" baseline="0" dirty="0"/>
              <a:t> examples include discussing potential patents or negations with a union, but we’re going to go into more detail on the professional competency question, because this tends to be one of the more common and controversial reasons.</a:t>
            </a:r>
          </a:p>
        </p:txBody>
      </p:sp>
      <p:sp>
        <p:nvSpPr>
          <p:cNvPr id="4" name="Slide Number Placeholder 3"/>
          <p:cNvSpPr>
            <a:spLocks noGrp="1"/>
          </p:cNvSpPr>
          <p:nvPr>
            <p:ph type="sldNum" sz="quarter" idx="10"/>
          </p:nvPr>
        </p:nvSpPr>
        <p:spPr/>
        <p:txBody>
          <a:bodyPr/>
          <a:lstStyle/>
          <a:p>
            <a:fld id="{2DC2573B-8627-344E-A4AB-667C4D69942F}" type="slidenum">
              <a:rPr lang="en-US" smtClean="0"/>
              <a:t>28</a:t>
            </a:fld>
            <a:endParaRPr lang="en-US"/>
          </a:p>
        </p:txBody>
      </p:sp>
    </p:spTree>
    <p:extLst>
      <p:ext uri="{BB962C8B-B14F-4D97-AF65-F5344CB8AC3E}">
        <p14:creationId xmlns:p14="http://schemas.microsoft.com/office/powerpoint/2010/main" val="37628522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all votes have to be taken in the open</a:t>
            </a:r>
            <a:r>
              <a:rPr lang="en-US" baseline="0" dirty="0"/>
              <a:t> session.</a:t>
            </a:r>
            <a:endParaRPr lang="en-US" dirty="0"/>
          </a:p>
        </p:txBody>
      </p:sp>
      <p:sp>
        <p:nvSpPr>
          <p:cNvPr id="4" name="Slide Number Placeholder 3"/>
          <p:cNvSpPr>
            <a:spLocks noGrp="1"/>
          </p:cNvSpPr>
          <p:nvPr>
            <p:ph type="sldNum" sz="quarter" idx="10"/>
          </p:nvPr>
        </p:nvSpPr>
        <p:spPr/>
        <p:txBody>
          <a:bodyPr/>
          <a:lstStyle/>
          <a:p>
            <a:fld id="{2DC2573B-8627-344E-A4AB-667C4D69942F}" type="slidenum">
              <a:rPr lang="en-US" smtClean="0"/>
              <a:t>29</a:t>
            </a:fld>
            <a:endParaRPr lang="en-US"/>
          </a:p>
        </p:txBody>
      </p:sp>
    </p:spTree>
    <p:extLst>
      <p:ext uri="{BB962C8B-B14F-4D97-AF65-F5344CB8AC3E}">
        <p14:creationId xmlns:p14="http://schemas.microsoft.com/office/powerpoint/2010/main" val="37449436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C2573B-8627-344E-A4AB-667C4D69942F}" type="slidenum">
              <a:rPr lang="en-US" smtClean="0"/>
              <a:t>31</a:t>
            </a:fld>
            <a:endParaRPr lang="en-US"/>
          </a:p>
        </p:txBody>
      </p:sp>
    </p:spTree>
    <p:extLst>
      <p:ext uri="{BB962C8B-B14F-4D97-AF65-F5344CB8AC3E}">
        <p14:creationId xmlns:p14="http://schemas.microsoft.com/office/powerpoint/2010/main" val="32854599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penalties for violations</a:t>
            </a:r>
            <a:endParaRPr lang="en-US" dirty="0"/>
          </a:p>
        </p:txBody>
      </p:sp>
      <p:sp>
        <p:nvSpPr>
          <p:cNvPr id="4" name="Slide Number Placeholder 3"/>
          <p:cNvSpPr>
            <a:spLocks noGrp="1"/>
          </p:cNvSpPr>
          <p:nvPr>
            <p:ph type="sldNum" sz="quarter" idx="10"/>
          </p:nvPr>
        </p:nvSpPr>
        <p:spPr/>
        <p:txBody>
          <a:bodyPr/>
          <a:lstStyle/>
          <a:p>
            <a:fld id="{2DC2573B-8627-344E-A4AB-667C4D69942F}" type="slidenum">
              <a:rPr lang="en-US" smtClean="0"/>
              <a:t>32</a:t>
            </a:fld>
            <a:endParaRPr lang="en-US"/>
          </a:p>
        </p:txBody>
      </p:sp>
    </p:spTree>
    <p:extLst>
      <p:ext uri="{BB962C8B-B14F-4D97-AF65-F5344CB8AC3E}">
        <p14:creationId xmlns:p14="http://schemas.microsoft.com/office/powerpoint/2010/main" val="14593635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most important slide</a:t>
            </a:r>
          </a:p>
        </p:txBody>
      </p:sp>
      <p:sp>
        <p:nvSpPr>
          <p:cNvPr id="4" name="Slide Number Placeholder 3"/>
          <p:cNvSpPr>
            <a:spLocks noGrp="1"/>
          </p:cNvSpPr>
          <p:nvPr>
            <p:ph type="sldNum" sz="quarter" idx="10"/>
          </p:nvPr>
        </p:nvSpPr>
        <p:spPr/>
        <p:txBody>
          <a:bodyPr/>
          <a:lstStyle/>
          <a:p>
            <a:fld id="{2DC2573B-8627-344E-A4AB-667C4D69942F}" type="slidenum">
              <a:rPr lang="en-US" smtClean="0"/>
              <a:t>33</a:t>
            </a:fld>
            <a:endParaRPr lang="en-US"/>
          </a:p>
        </p:txBody>
      </p:sp>
    </p:spTree>
    <p:extLst>
      <p:ext uri="{BB962C8B-B14F-4D97-AF65-F5344CB8AC3E}">
        <p14:creationId xmlns:p14="http://schemas.microsoft.com/office/powerpoint/2010/main" val="25575734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C2573B-8627-344E-A4AB-667C4D69942F}" type="slidenum">
              <a:rPr lang="en-US" smtClean="0"/>
              <a:t>34</a:t>
            </a:fld>
            <a:endParaRPr lang="en-US"/>
          </a:p>
        </p:txBody>
      </p:sp>
    </p:spTree>
    <p:extLst>
      <p:ext uri="{BB962C8B-B14F-4D97-AF65-F5344CB8AC3E}">
        <p14:creationId xmlns:p14="http://schemas.microsoft.com/office/powerpoint/2010/main" val="2779175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basic text of Chapter</a:t>
            </a:r>
            <a:r>
              <a:rPr lang="en-US" baseline="0" dirty="0"/>
              <a:t> 21, the Open Meetings portion of Iowa Code i</a:t>
            </a:r>
            <a:r>
              <a:rPr lang="en-US" dirty="0"/>
              <a:t>s that:</a:t>
            </a:r>
            <a:r>
              <a:rPr lang="en-US" baseline="0" dirty="0"/>
              <a:t> </a:t>
            </a:r>
            <a:r>
              <a:rPr lang="en-US" b="1" baseline="0" dirty="0"/>
              <a:t>Meetings </a:t>
            </a:r>
            <a:r>
              <a:rPr lang="en-US" b="1" dirty="0"/>
              <a:t>of governmental bodies shall be:</a:t>
            </a:r>
            <a:r>
              <a:rPr lang="en-US" b="1" baseline="0" dirty="0"/>
              <a:t> </a:t>
            </a:r>
            <a:r>
              <a:rPr lang="en-US" b="1" dirty="0"/>
              <a:t>Preceded by public notice,</a:t>
            </a:r>
            <a:r>
              <a:rPr lang="en-US" b="1" baseline="0" dirty="0"/>
              <a:t> </a:t>
            </a:r>
            <a:r>
              <a:rPr lang="en-US" b="1" dirty="0"/>
              <a:t>Conducted and executed in open session,</a:t>
            </a:r>
            <a:r>
              <a:rPr lang="en-US" b="1" baseline="0" dirty="0"/>
              <a:t> </a:t>
            </a:r>
            <a:r>
              <a:rPr lang="en-US" baseline="0" dirty="0"/>
              <a:t>and </a:t>
            </a:r>
            <a:r>
              <a:rPr lang="en-US" b="1" dirty="0"/>
              <a:t>Recorded in minutes</a:t>
            </a:r>
          </a:p>
          <a:p>
            <a:endParaRPr lang="en-US" b="1" dirty="0"/>
          </a:p>
          <a:p>
            <a:r>
              <a:rPr lang="en-US" b="0" dirty="0"/>
              <a:t>It</a:t>
            </a:r>
            <a:r>
              <a:rPr lang="en-US" b="0" baseline="0" dirty="0"/>
              <a:t> also contains the text below saying that any </a:t>
            </a:r>
            <a:r>
              <a:rPr lang="en-US" b="1" baseline="0" dirty="0"/>
              <a:t>“</a:t>
            </a:r>
            <a:r>
              <a:rPr lang="en-US" b="1" dirty="0"/>
              <a:t>Ambiguity in the construction or application of this chapter should be resolved in favor of openness.”</a:t>
            </a:r>
          </a:p>
          <a:p>
            <a:endParaRPr lang="en-US" b="1" dirty="0"/>
          </a:p>
          <a:p>
            <a:r>
              <a:rPr lang="en-US" b="0" dirty="0"/>
              <a:t>This</a:t>
            </a:r>
            <a:r>
              <a:rPr lang="en-US" b="0" baseline="0" dirty="0"/>
              <a:t> seems fairly straightforward, but to be able to understand what falls under this law we need to define a couple of terms. First</a:t>
            </a:r>
            <a:r>
              <a:rPr lang="mr-IN" b="0" baseline="0" dirty="0"/>
              <a:t>…</a:t>
            </a:r>
            <a:endParaRPr lang="en-US" b="0" dirty="0"/>
          </a:p>
          <a:p>
            <a:endParaRPr lang="en-US" dirty="0"/>
          </a:p>
        </p:txBody>
      </p:sp>
      <p:sp>
        <p:nvSpPr>
          <p:cNvPr id="4" name="Slide Number Placeholder 3"/>
          <p:cNvSpPr>
            <a:spLocks noGrp="1"/>
          </p:cNvSpPr>
          <p:nvPr>
            <p:ph type="sldNum" sz="quarter" idx="10"/>
          </p:nvPr>
        </p:nvSpPr>
        <p:spPr/>
        <p:txBody>
          <a:bodyPr/>
          <a:lstStyle/>
          <a:p>
            <a:fld id="{2DC2573B-8627-344E-A4AB-667C4D69942F}" type="slidenum">
              <a:rPr lang="en-US" smtClean="0"/>
              <a:t>3</a:t>
            </a:fld>
            <a:endParaRPr lang="en-US"/>
          </a:p>
        </p:txBody>
      </p:sp>
    </p:spTree>
    <p:extLst>
      <p:ext uri="{BB962C8B-B14F-4D97-AF65-F5344CB8AC3E}">
        <p14:creationId xmlns:p14="http://schemas.microsoft.com/office/powerpoint/2010/main" val="2881418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Rules of thumb:</a:t>
            </a:r>
          </a:p>
          <a:p>
            <a:endParaRPr lang="en-US" dirty="0"/>
          </a:p>
          <a:p>
            <a:r>
              <a:rPr lang="en-US" dirty="0"/>
              <a:t>Created</a:t>
            </a:r>
            <a:r>
              <a:rPr lang="en-US" baseline="0" dirty="0"/>
              <a:t> by law</a:t>
            </a:r>
          </a:p>
          <a:p>
            <a:r>
              <a:rPr lang="en-US" baseline="0" dirty="0"/>
              <a:t>Has some decision making authority not merely advising</a:t>
            </a:r>
            <a:endParaRPr lang="en-US" dirty="0"/>
          </a:p>
        </p:txBody>
      </p:sp>
      <p:sp>
        <p:nvSpPr>
          <p:cNvPr id="4" name="Slide Number Placeholder 3"/>
          <p:cNvSpPr>
            <a:spLocks noGrp="1"/>
          </p:cNvSpPr>
          <p:nvPr>
            <p:ph type="sldNum" sz="quarter" idx="10"/>
          </p:nvPr>
        </p:nvSpPr>
        <p:spPr/>
        <p:txBody>
          <a:bodyPr/>
          <a:lstStyle/>
          <a:p>
            <a:fld id="{618C877B-D541-0B41-8460-F7E2BB2CDDC0}" type="slidenum">
              <a:rPr lang="en-US" smtClean="0"/>
              <a:t>4</a:t>
            </a:fld>
            <a:endParaRPr lang="en-US"/>
          </a:p>
        </p:txBody>
      </p:sp>
    </p:spTree>
    <p:extLst>
      <p:ext uri="{BB962C8B-B14F-4D97-AF65-F5344CB8AC3E}">
        <p14:creationId xmlns:p14="http://schemas.microsoft.com/office/powerpoint/2010/main" val="2275671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*Allow</a:t>
            </a:r>
            <a:r>
              <a:rPr lang="en-US" baseline="0" dirty="0"/>
              <a:t> for Questions or Answers*</a:t>
            </a:r>
            <a:endParaRPr lang="en-US"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First</a:t>
            </a:r>
            <a:r>
              <a:rPr lang="en-US" baseline="0" dirty="0"/>
              <a:t> we need to make sure that this ad hoc subcommittee does not contain a quorum of the Council itself.</a:t>
            </a:r>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a:t>If it doesn’t we need to know how much power this committee will have. If the members will choose a location that the Extension Council will then vote on, the committee has probably made policy. If the committee is only gathering information that will be discussed in an open council meeting then it may not be subject to open meetings law.</a:t>
            </a:r>
            <a:endParaRPr lang="en-US"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The Iowa Supreme Court has said that policy-making “is more than recommending or advising what should be done. Policy-making is deciding with authority a course of action.”</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That said,</a:t>
            </a:r>
            <a:r>
              <a:rPr lang="en-US" baseline="0" dirty="0"/>
              <a:t> such subcommittees </a:t>
            </a:r>
            <a:r>
              <a:rPr lang="en-US" dirty="0">
                <a:solidFill>
                  <a:schemeClr val="tx2"/>
                </a:solidFill>
              </a:rPr>
              <a:t>are often encouraged to comply with Open Meetings</a:t>
            </a:r>
            <a:r>
              <a:rPr lang="en-US" baseline="0" dirty="0">
                <a:solidFill>
                  <a:schemeClr val="tx2"/>
                </a:solidFill>
              </a:rPr>
              <a:t> law regardless. To</a:t>
            </a:r>
            <a:r>
              <a:rPr lang="en-US" dirty="0">
                <a:solidFill>
                  <a:schemeClr val="tx2"/>
                </a:solidFill>
              </a:rPr>
              <a:t> do so as a matter of good public policy. Allowing the public to observe the deliberations will add to the “buy in” necessary to enact any decision or recommendation made by the group.</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DC2573B-8627-344E-A4AB-667C4D69942F}" type="slidenum">
              <a:rPr lang="en-US" smtClean="0"/>
              <a:t>6</a:t>
            </a:fld>
            <a:endParaRPr lang="en-US"/>
          </a:p>
        </p:txBody>
      </p:sp>
    </p:spTree>
    <p:extLst>
      <p:ext uri="{BB962C8B-B14F-4D97-AF65-F5344CB8AC3E}">
        <p14:creationId xmlns:p14="http://schemas.microsoft.com/office/powerpoint/2010/main" val="3961285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DC2573B-8627-344E-A4AB-667C4D69942F}" type="slidenum">
              <a:rPr lang="en-US" smtClean="0"/>
              <a:t>7</a:t>
            </a:fld>
            <a:endParaRPr lang="en-US"/>
          </a:p>
        </p:txBody>
      </p:sp>
    </p:spTree>
    <p:extLst>
      <p:ext uri="{BB962C8B-B14F-4D97-AF65-F5344CB8AC3E}">
        <p14:creationId xmlns:p14="http://schemas.microsoft.com/office/powerpoint/2010/main" val="2824126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Rules of thumb:</a:t>
            </a:r>
          </a:p>
          <a:p>
            <a:endParaRPr lang="en-US" dirty="0"/>
          </a:p>
          <a:p>
            <a:r>
              <a:rPr lang="en-US" dirty="0"/>
              <a:t>Created</a:t>
            </a:r>
            <a:r>
              <a:rPr lang="en-US" baseline="0" dirty="0"/>
              <a:t> by law</a:t>
            </a:r>
          </a:p>
          <a:p>
            <a:r>
              <a:rPr lang="en-US" baseline="0" dirty="0"/>
              <a:t>Has some decision making authority not merely advising</a:t>
            </a:r>
            <a:endParaRPr lang="en-US" dirty="0"/>
          </a:p>
        </p:txBody>
      </p:sp>
      <p:sp>
        <p:nvSpPr>
          <p:cNvPr id="4" name="Slide Number Placeholder 3"/>
          <p:cNvSpPr>
            <a:spLocks noGrp="1"/>
          </p:cNvSpPr>
          <p:nvPr>
            <p:ph type="sldNum" sz="quarter" idx="10"/>
          </p:nvPr>
        </p:nvSpPr>
        <p:spPr/>
        <p:txBody>
          <a:bodyPr/>
          <a:lstStyle/>
          <a:p>
            <a:fld id="{618C877B-D541-0B41-8460-F7E2BB2CDDC0}" type="slidenum">
              <a:rPr lang="en-US" smtClean="0"/>
              <a:t>8</a:t>
            </a:fld>
            <a:endParaRPr lang="en-US"/>
          </a:p>
        </p:txBody>
      </p:sp>
    </p:spTree>
    <p:extLst>
      <p:ext uri="{BB962C8B-B14F-4D97-AF65-F5344CB8AC3E}">
        <p14:creationId xmlns:p14="http://schemas.microsoft.com/office/powerpoint/2010/main" val="385765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solidFill>
                  <a:schemeClr val="tx2"/>
                </a:solidFill>
              </a:rPr>
              <a:t>This is a meeting for the purposes of Iowa’s Open Meetings law. There are essentially three parts to the definition. First it needs to be a gathering either in person, by email, or by phone. You probably can’t have a group text going to avoid discussing these things in public. It also says the meeting can be either formal or informal, so just because a gathering happens to be on the golf course or in the grocery store, it doesn’t mean its not a meeting. This also applies to any board retreats or special work sessions.</a:t>
            </a:r>
            <a:endParaRPr lang="en-US" dirty="0">
              <a:solidFill>
                <a:schemeClr val="tx2"/>
              </a:solidFill>
            </a:endParaRP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 governmental body may hold electronic meetings only when meeting in person is impossible or impractical.</a:t>
            </a:r>
          </a:p>
        </p:txBody>
      </p:sp>
      <p:sp>
        <p:nvSpPr>
          <p:cNvPr id="4" name="Slide Number Placeholder 3"/>
          <p:cNvSpPr>
            <a:spLocks noGrp="1"/>
          </p:cNvSpPr>
          <p:nvPr>
            <p:ph type="sldNum" sz="quarter" idx="10"/>
          </p:nvPr>
        </p:nvSpPr>
        <p:spPr/>
        <p:txBody>
          <a:bodyPr/>
          <a:lstStyle/>
          <a:p>
            <a:fld id="{618C877B-D541-0B41-8460-F7E2BB2CDDC0}" type="slidenum">
              <a:rPr lang="en-US" smtClean="0"/>
              <a:t>9</a:t>
            </a:fld>
            <a:endParaRPr lang="en-US"/>
          </a:p>
        </p:txBody>
      </p:sp>
    </p:spTree>
    <p:extLst>
      <p:ext uri="{BB962C8B-B14F-4D97-AF65-F5344CB8AC3E}">
        <p14:creationId xmlns:p14="http://schemas.microsoft.com/office/powerpoint/2010/main" val="3112258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 governmental body may hold electronic meetings only when meeting in person is impossible or impractical.</a:t>
            </a:r>
          </a:p>
        </p:txBody>
      </p:sp>
      <p:sp>
        <p:nvSpPr>
          <p:cNvPr id="4" name="Slide Number Placeholder 3"/>
          <p:cNvSpPr>
            <a:spLocks noGrp="1"/>
          </p:cNvSpPr>
          <p:nvPr>
            <p:ph type="sldNum" sz="quarter" idx="10"/>
          </p:nvPr>
        </p:nvSpPr>
        <p:spPr/>
        <p:txBody>
          <a:bodyPr/>
          <a:lstStyle/>
          <a:p>
            <a:fld id="{618C877B-D541-0B41-8460-F7E2BB2CDDC0}" type="slidenum">
              <a:rPr lang="en-US" smtClean="0"/>
              <a:t>10</a:t>
            </a:fld>
            <a:endParaRPr lang="en-US"/>
          </a:p>
        </p:txBody>
      </p:sp>
    </p:spTree>
    <p:extLst>
      <p:ext uri="{BB962C8B-B14F-4D97-AF65-F5344CB8AC3E}">
        <p14:creationId xmlns:p14="http://schemas.microsoft.com/office/powerpoint/2010/main" val="1141549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524000"/>
            <a:ext cx="8153400" cy="37338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1"/>
            <a:ext cx="8153400" cy="3733800"/>
          </a:xfrm>
        </p:spPr>
        <p:txBody>
          <a:bodyPr/>
          <a:lstStyle>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Tree>
    <p:extLst>
      <p:ext uri="{BB962C8B-B14F-4D97-AF65-F5344CB8AC3E}">
        <p14:creationId xmlns:p14="http://schemas.microsoft.com/office/powerpoint/2010/main" val="2703887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524000"/>
            <a:ext cx="3905250" cy="3733800"/>
          </a:xfrm>
        </p:spPr>
        <p:txBody>
          <a:bodyPr/>
          <a:lstStyle>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524000"/>
            <a:ext cx="4133850" cy="3733800"/>
          </a:xfrm>
        </p:spPr>
        <p:txBody>
          <a:bodyPr/>
          <a:lstStyle>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Tree>
    <p:extLst>
      <p:ext uri="{BB962C8B-B14F-4D97-AF65-F5344CB8AC3E}">
        <p14:creationId xmlns:p14="http://schemas.microsoft.com/office/powerpoint/2010/main" val="11431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304800"/>
            <a:ext cx="8153400" cy="4953000"/>
          </a:xfrm>
          <a:prstGeom prst="rect">
            <a:avLst/>
          </a:prstGeom>
        </p:spPr>
        <p:txBody>
          <a:bodyPr vert="horz" lIns="91440" tIns="45720" rIns="91440" bIns="45720" rtlCol="0" anchor="ctr">
            <a:noAutofit/>
          </a:bodyPr>
          <a:lstStyle/>
          <a:p>
            <a:r>
              <a:rPr lang="en-US" dirty="0"/>
              <a:t>Click to edit title style</a:t>
            </a:r>
          </a:p>
        </p:txBody>
      </p:sp>
    </p:spTree>
    <p:extLst>
      <p:ext uri="{BB962C8B-B14F-4D97-AF65-F5344CB8AC3E}">
        <p14:creationId xmlns:p14="http://schemas.microsoft.com/office/powerpoint/2010/main" val="190183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3374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524001"/>
            <a:ext cx="4875609" cy="411479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0" y="1524000"/>
            <a:ext cx="2969419" cy="3733800"/>
          </a:xfrm>
        </p:spPr>
        <p:txBody>
          <a:bodyPr>
            <a:normAutofit/>
          </a:bodyPr>
          <a:lstStyle>
            <a:lvl1pPr marL="0" indent="0">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Tree>
    <p:extLst>
      <p:ext uri="{BB962C8B-B14F-4D97-AF65-F5344CB8AC3E}">
        <p14:creationId xmlns:p14="http://schemas.microsoft.com/office/powerpoint/2010/main" val="2183439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390" y="1524001"/>
            <a:ext cx="4875609"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09600" y="1524000"/>
            <a:ext cx="2969419" cy="3733800"/>
          </a:xfrm>
        </p:spPr>
        <p:txBody>
          <a:bodyPr>
            <a:normAutofit/>
          </a:bodyPr>
          <a:lstStyle>
            <a:lvl1pPr marL="0" indent="0">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Tree>
    <p:extLst>
      <p:ext uri="{BB962C8B-B14F-4D97-AF65-F5344CB8AC3E}">
        <p14:creationId xmlns:p14="http://schemas.microsoft.com/office/powerpoint/2010/main" val="3936229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9"/>
          <a:stretch>
            <a:fillRect/>
          </a:stretch>
        </p:blipFill>
        <p:spPr>
          <a:xfrm>
            <a:off x="152400" y="6096000"/>
            <a:ext cx="3731075" cy="682811"/>
          </a:xfrm>
          <a:prstGeom prst="rect">
            <a:avLst/>
          </a:prstGeom>
        </p:spPr>
      </p:pic>
      <p:pic>
        <p:nvPicPr>
          <p:cNvPr id="7" name="Picture 6" descr="CurvedBar_NoTag_Landscape.p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bwMode="hidden">
          <a:xfrm>
            <a:off x="0" y="4852738"/>
            <a:ext cx="9171432" cy="2033679"/>
          </a:xfrm>
          <a:prstGeom prst="rect">
            <a:avLst/>
          </a:prstGeom>
        </p:spPr>
      </p:pic>
      <p:sp>
        <p:nvSpPr>
          <p:cNvPr id="2"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
        <p:nvSpPr>
          <p:cNvPr id="3" name="Text Placeholder 2"/>
          <p:cNvSpPr>
            <a:spLocks noGrp="1"/>
          </p:cNvSpPr>
          <p:nvPr>
            <p:ph type="body" idx="1"/>
          </p:nvPr>
        </p:nvSpPr>
        <p:spPr>
          <a:xfrm>
            <a:off x="609600" y="1524001"/>
            <a:ext cx="8153400" cy="373379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3" r:id="rId3"/>
    <p:sldLayoutId id="2147483655" r:id="rId4"/>
    <p:sldLayoutId id="2147483656" r:id="rId5"/>
    <p:sldLayoutId id="2147483657" r:id="rId6"/>
    <p:sldLayoutId id="2147483658" r:id="rId7"/>
  </p:sldLayoutIdLst>
  <p:txStyles>
    <p:titleStyle>
      <a:lvl1pPr algn="l" defTabSz="914400" rtl="0" eaLnBrk="1" latinLnBrk="0" hangingPunct="1">
        <a:spcBef>
          <a:spcPct val="0"/>
        </a:spcBef>
        <a:buNone/>
        <a:defRPr sz="3600" kern="1200">
          <a:solidFill>
            <a:schemeClr val="tx1"/>
          </a:solidFill>
          <a:latin typeface="Arial Black"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1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391400" cy="1143000"/>
          </a:xfrm>
        </p:spPr>
        <p:txBody>
          <a:bodyPr/>
          <a:lstStyle/>
          <a:p>
            <a:pPr algn="ctr"/>
            <a:r>
              <a:rPr lang="en-US" dirty="0"/>
              <a:t>Iowa Open Meetings</a:t>
            </a:r>
            <a:br>
              <a:rPr lang="en-US" dirty="0"/>
            </a:br>
            <a:r>
              <a:rPr lang="en-US" dirty="0"/>
              <a:t>Training</a:t>
            </a:r>
          </a:p>
        </p:txBody>
      </p:sp>
      <p:pic>
        <p:nvPicPr>
          <p:cNvPr id="4" name="Picture 3">
            <a:extLst>
              <a:ext uri="{FF2B5EF4-FFF2-40B4-BE49-F238E27FC236}">
                <a16:creationId xmlns:a16="http://schemas.microsoft.com/office/drawing/2014/main" id="{ABDE232D-41B9-7243-8D50-734F4CBD937A}"/>
              </a:ext>
            </a:extLst>
          </p:cNvPr>
          <p:cNvPicPr>
            <a:picLocks/>
          </p:cNvPicPr>
          <p:nvPr/>
        </p:nvPicPr>
        <p:blipFill>
          <a:blip r:embed="rId3"/>
          <a:stretch>
            <a:fillRect/>
          </a:stretch>
        </p:blipFill>
        <p:spPr>
          <a:xfrm>
            <a:off x="2819400" y="1447800"/>
            <a:ext cx="3810000" cy="3810000"/>
          </a:xfrm>
          <a:prstGeom prst="rect">
            <a:avLst/>
          </a:prstGeom>
        </p:spPr>
      </p:pic>
      <p:sp>
        <p:nvSpPr>
          <p:cNvPr id="5" name="TextBox 4">
            <a:extLst>
              <a:ext uri="{FF2B5EF4-FFF2-40B4-BE49-F238E27FC236}">
                <a16:creationId xmlns:a16="http://schemas.microsoft.com/office/drawing/2014/main" id="{FAF33C02-08F2-6A45-95B6-28526F5DBD00}"/>
              </a:ext>
            </a:extLst>
          </p:cNvPr>
          <p:cNvSpPr txBox="1"/>
          <p:nvPr/>
        </p:nvSpPr>
        <p:spPr>
          <a:xfrm>
            <a:off x="2171700" y="1216967"/>
            <a:ext cx="5105400" cy="461665"/>
          </a:xfrm>
          <a:prstGeom prst="rect">
            <a:avLst/>
          </a:prstGeom>
          <a:noFill/>
        </p:spPr>
        <p:txBody>
          <a:bodyPr wrap="square" rtlCol="0">
            <a:spAutoFit/>
          </a:bodyPr>
          <a:lstStyle/>
          <a:p>
            <a:pPr algn="ctr"/>
            <a:r>
              <a:rPr lang="en-US" sz="2400" dirty="0"/>
              <a:t>Sunlight is the best disinfectant!</a:t>
            </a:r>
          </a:p>
        </p:txBody>
      </p:sp>
      <p:sp>
        <p:nvSpPr>
          <p:cNvPr id="3" name="TextBox 2">
            <a:extLst>
              <a:ext uri="{FF2B5EF4-FFF2-40B4-BE49-F238E27FC236}">
                <a16:creationId xmlns:a16="http://schemas.microsoft.com/office/drawing/2014/main" id="{2A41B08D-B0F6-2346-9519-3E7E1FB35A37}"/>
              </a:ext>
            </a:extLst>
          </p:cNvPr>
          <p:cNvSpPr txBox="1"/>
          <p:nvPr/>
        </p:nvSpPr>
        <p:spPr>
          <a:xfrm>
            <a:off x="838200" y="5105400"/>
            <a:ext cx="8077200" cy="646331"/>
          </a:xfrm>
          <a:prstGeom prst="rect">
            <a:avLst/>
          </a:prstGeom>
          <a:noFill/>
        </p:spPr>
        <p:txBody>
          <a:bodyPr wrap="square" rtlCol="0">
            <a:spAutoFit/>
          </a:bodyPr>
          <a:lstStyle/>
          <a:p>
            <a:pPr algn="ctr"/>
            <a:r>
              <a:rPr lang="en-US" dirty="0"/>
              <a:t>Gary Taylor </a:t>
            </a:r>
            <a:r>
              <a:rPr lang="en-US" i="1" dirty="0"/>
              <a:t>Director, Community and Economic Development</a:t>
            </a:r>
            <a:endParaRPr lang="en-US" dirty="0"/>
          </a:p>
          <a:p>
            <a:pPr algn="ctr"/>
            <a:r>
              <a:rPr lang="en-US" dirty="0"/>
              <a:t>Luke </a:t>
            </a:r>
            <a:r>
              <a:rPr lang="en-US" dirty="0" err="1"/>
              <a:t>Seaberg</a:t>
            </a:r>
            <a:r>
              <a:rPr lang="en-US" dirty="0"/>
              <a:t>, </a:t>
            </a:r>
            <a:r>
              <a:rPr lang="en-US" i="1" dirty="0"/>
              <a:t>Field Specialist, Community and Economic Development</a:t>
            </a:r>
            <a:endParaRPr lang="en-US" dirty="0"/>
          </a:p>
        </p:txBody>
      </p:sp>
    </p:spTree>
    <p:extLst>
      <p:ext uri="{BB962C8B-B14F-4D97-AF65-F5344CB8AC3E}">
        <p14:creationId xmlns:p14="http://schemas.microsoft.com/office/powerpoint/2010/main" val="840534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Electronic Meetings  </a:t>
            </a:r>
            <a:r>
              <a:rPr lang="en-US" sz="1800" dirty="0"/>
              <a:t>(21.8)</a:t>
            </a:r>
          </a:p>
        </p:txBody>
      </p:sp>
      <p:sp>
        <p:nvSpPr>
          <p:cNvPr id="6" name="Content Placeholder 2"/>
          <p:cNvSpPr>
            <a:spLocks noGrp="1"/>
          </p:cNvSpPr>
          <p:nvPr>
            <p:ph idx="1"/>
          </p:nvPr>
        </p:nvSpPr>
        <p:spPr>
          <a:xfrm>
            <a:off x="3581400" y="1447800"/>
            <a:ext cx="5562600" cy="4351338"/>
          </a:xfrm>
          <a:noFill/>
        </p:spPr>
        <p:txBody>
          <a:bodyPr>
            <a:normAutofit lnSpcReduction="10000"/>
          </a:bodyPr>
          <a:lstStyle/>
          <a:p>
            <a:r>
              <a:rPr lang="en-US" dirty="0"/>
              <a:t>Electronic meetings are permissible when meeting in person is </a:t>
            </a:r>
            <a:r>
              <a:rPr lang="en-US" i="1" dirty="0"/>
              <a:t>impossible or impractical</a:t>
            </a:r>
            <a:r>
              <a:rPr lang="en-US" dirty="0"/>
              <a:t>.</a:t>
            </a:r>
          </a:p>
          <a:p>
            <a:r>
              <a:rPr lang="en-US" dirty="0"/>
              <a:t>State reason in the minutes.</a:t>
            </a:r>
          </a:p>
          <a:p>
            <a:r>
              <a:rPr lang="en-US" dirty="0"/>
              <a:t>The public must have access</a:t>
            </a:r>
          </a:p>
          <a:p>
            <a:pPr lvl="1"/>
            <a:r>
              <a:rPr lang="en-US" dirty="0"/>
              <a:t>a speaker in a public place </a:t>
            </a:r>
          </a:p>
          <a:p>
            <a:pPr lvl="1"/>
            <a:r>
              <a:rPr lang="en-US" dirty="0"/>
              <a:t>a phone number to call in</a:t>
            </a:r>
          </a:p>
          <a:p>
            <a:r>
              <a:rPr lang="en-US" dirty="0"/>
              <a:t>A single member of the governmental body may participate remotely without it being considered an electronic meeting.</a:t>
            </a:r>
          </a:p>
        </p:txBody>
      </p:sp>
      <p:pic>
        <p:nvPicPr>
          <p:cNvPr id="3" name="Picture 2">
            <a:extLst>
              <a:ext uri="{FF2B5EF4-FFF2-40B4-BE49-F238E27FC236}">
                <a16:creationId xmlns:a16="http://schemas.microsoft.com/office/drawing/2014/main" id="{69E461D8-9FA0-D445-9C88-6D91FACF1F9C}"/>
              </a:ext>
            </a:extLst>
          </p:cNvPr>
          <p:cNvPicPr>
            <a:picLocks/>
          </p:cNvPicPr>
          <p:nvPr/>
        </p:nvPicPr>
        <p:blipFill>
          <a:blip r:embed="rId3"/>
          <a:stretch>
            <a:fillRect/>
          </a:stretch>
        </p:blipFill>
        <p:spPr>
          <a:xfrm>
            <a:off x="0" y="1447800"/>
            <a:ext cx="3810000" cy="3810000"/>
          </a:xfrm>
          <a:prstGeom prst="rect">
            <a:avLst/>
          </a:prstGeom>
        </p:spPr>
      </p:pic>
    </p:spTree>
    <p:extLst>
      <p:ext uri="{BB962C8B-B14F-4D97-AF65-F5344CB8AC3E}">
        <p14:creationId xmlns:p14="http://schemas.microsoft.com/office/powerpoint/2010/main" val="417511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normAutofit/>
          </a:bodyPr>
          <a:lstStyle/>
          <a:p>
            <a:pPr marL="0" indent="0">
              <a:buNone/>
            </a:pPr>
            <a:r>
              <a:rPr lang="en-US" dirty="0"/>
              <a:t>Two members of the Frigid County Extension Council spend a couple months a year in their timeshares in Florida and California. Unfortunately, this coincides with a very busy time of the year for the Council!</a:t>
            </a:r>
          </a:p>
          <a:p>
            <a:pPr marL="0" indent="0">
              <a:buNone/>
            </a:pPr>
            <a:endParaRPr lang="en-US" dirty="0"/>
          </a:p>
          <a:p>
            <a:pPr marL="0" indent="0">
              <a:buNone/>
            </a:pPr>
            <a:r>
              <a:rPr lang="en-US" dirty="0"/>
              <a:t>Can they both call in for meetings?</a:t>
            </a:r>
          </a:p>
          <a:p>
            <a:pPr marL="0" indent="0">
              <a:buNone/>
            </a:pPr>
            <a:endParaRPr lang="en-US" dirty="0"/>
          </a:p>
          <a:p>
            <a:pPr marL="0" indent="0">
              <a:buNone/>
            </a:pPr>
            <a:r>
              <a:rPr lang="en-US" dirty="0"/>
              <a:t>What do you need to consider?</a:t>
            </a:r>
          </a:p>
        </p:txBody>
      </p:sp>
    </p:spTree>
    <p:extLst>
      <p:ext uri="{BB962C8B-B14F-4D97-AF65-F5344CB8AC3E}">
        <p14:creationId xmlns:p14="http://schemas.microsoft.com/office/powerpoint/2010/main" val="3728480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a:xfrm>
            <a:off x="609600" y="1524000"/>
            <a:ext cx="8305800" cy="4800599"/>
          </a:xfrm>
        </p:spPr>
        <p:txBody>
          <a:bodyPr>
            <a:normAutofit/>
          </a:bodyPr>
          <a:lstStyle/>
          <a:p>
            <a:r>
              <a:rPr lang="en-US" b="1" dirty="0"/>
              <a:t>Parliamentary procedure:</a:t>
            </a:r>
            <a:r>
              <a:rPr lang="en-US" dirty="0"/>
              <a:t> Do your own rules allow electronic participation?</a:t>
            </a:r>
          </a:p>
          <a:p>
            <a:r>
              <a:rPr lang="en-US" b="1" dirty="0"/>
              <a:t>Discussion: </a:t>
            </a:r>
            <a:r>
              <a:rPr lang="en-US" dirty="0"/>
              <a:t>Any member participating electronically must be clearly audible to the public. The member must also be able to hear all discussion and have access to all evidence presented.</a:t>
            </a:r>
          </a:p>
          <a:p>
            <a:r>
              <a:rPr lang="en-US" b="1" dirty="0"/>
              <a:t>Voting and minutes:</a:t>
            </a:r>
            <a:r>
              <a:rPr lang="en-US" dirty="0"/>
              <a:t> The vote of any member participating electronically must be made public at the open session and it should be indicated in the minutes that they participated electronically.</a:t>
            </a:r>
          </a:p>
        </p:txBody>
      </p:sp>
    </p:spTree>
    <p:extLst>
      <p:ext uri="{BB962C8B-B14F-4D97-AF65-F5344CB8AC3E}">
        <p14:creationId xmlns:p14="http://schemas.microsoft.com/office/powerpoint/2010/main" val="3959396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a:t>
            </a:r>
          </a:p>
        </p:txBody>
      </p:sp>
      <p:sp>
        <p:nvSpPr>
          <p:cNvPr id="6" name="Content Placeholder 2"/>
          <p:cNvSpPr>
            <a:spLocks noGrp="1"/>
          </p:cNvSpPr>
          <p:nvPr>
            <p:ph idx="1"/>
          </p:nvPr>
        </p:nvSpPr>
        <p:spPr>
          <a:xfrm>
            <a:off x="332815" y="1807995"/>
            <a:ext cx="8430185" cy="4351338"/>
          </a:xfrm>
          <a:noFill/>
        </p:spPr>
        <p:txBody>
          <a:bodyPr>
            <a:normAutofit/>
          </a:bodyPr>
          <a:lstStyle/>
          <a:p>
            <a:pPr marL="0" indent="0">
              <a:buNone/>
            </a:pPr>
            <a:r>
              <a:rPr lang="en-US" dirty="0"/>
              <a:t>“Meeting” means a: </a:t>
            </a:r>
          </a:p>
          <a:p>
            <a:pPr marL="914400" lvl="1" indent="-457200">
              <a:buFont typeface="+mj-lt"/>
              <a:buAutoNum type="arabicPeriod"/>
            </a:pPr>
            <a:r>
              <a:rPr lang="en-US" dirty="0"/>
              <a:t>gathering </a:t>
            </a:r>
          </a:p>
          <a:p>
            <a:pPr marL="1371600" lvl="2" indent="-457200">
              <a:buFont typeface="+mj-lt"/>
              <a:buAutoNum type="alphaLcPeriod"/>
            </a:pPr>
            <a:r>
              <a:rPr lang="en-US" dirty="0"/>
              <a:t>in person or by electronic means </a:t>
            </a:r>
          </a:p>
          <a:p>
            <a:pPr marL="1371600" lvl="2" indent="-457200">
              <a:buFont typeface="+mj-lt"/>
              <a:buAutoNum type="alphaLcPeriod"/>
            </a:pPr>
            <a:r>
              <a:rPr lang="en-US" dirty="0"/>
              <a:t>formal or informal </a:t>
            </a:r>
          </a:p>
          <a:p>
            <a:pPr marL="914400" lvl="1" indent="-457200">
              <a:buFont typeface="+mj-lt"/>
              <a:buAutoNum type="arabicPeriod"/>
            </a:pPr>
            <a:r>
              <a:rPr lang="en-US" b="1" dirty="0"/>
              <a:t>of a majority of the members of a governmental body </a:t>
            </a:r>
          </a:p>
          <a:p>
            <a:pPr marL="914400" lvl="1" indent="-457200">
              <a:buFont typeface="+mj-lt"/>
              <a:buAutoNum type="arabicPeriod"/>
            </a:pPr>
            <a:r>
              <a:rPr lang="en-US" dirty="0"/>
              <a:t>where there is deliberation or action upon any matter within the scope of the governmental body’s policy-making duties</a:t>
            </a:r>
          </a:p>
        </p:txBody>
      </p:sp>
    </p:spTree>
    <p:extLst>
      <p:ext uri="{BB962C8B-B14F-4D97-AF65-F5344CB8AC3E}">
        <p14:creationId xmlns:p14="http://schemas.microsoft.com/office/powerpoint/2010/main" val="601688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7239000" cy="1143000"/>
          </a:xfrm>
        </p:spPr>
        <p:txBody>
          <a:bodyPr/>
          <a:lstStyle/>
          <a:p>
            <a:r>
              <a:rPr lang="en-US" dirty="0"/>
              <a:t>Serial meeting</a:t>
            </a:r>
          </a:p>
        </p:txBody>
      </p:sp>
      <p:grpSp>
        <p:nvGrpSpPr>
          <p:cNvPr id="7" name="Group 6"/>
          <p:cNvGrpSpPr/>
          <p:nvPr/>
        </p:nvGrpSpPr>
        <p:grpSpPr>
          <a:xfrm>
            <a:off x="6772889" y="1929592"/>
            <a:ext cx="469276" cy="713014"/>
            <a:chOff x="1219200" y="2590800"/>
            <a:chExt cx="990600" cy="1600200"/>
          </a:xfrm>
          <a:solidFill>
            <a:srgbClr val="C00000"/>
          </a:solidFill>
        </p:grpSpPr>
        <p:sp>
          <p:nvSpPr>
            <p:cNvPr id="5" name="Trapezoid 4"/>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1</a:t>
              </a:r>
            </a:p>
          </p:txBody>
        </p:sp>
        <p:sp>
          <p:nvSpPr>
            <p:cNvPr id="6" name="Smiley Face 5"/>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8" name="Group 7"/>
          <p:cNvGrpSpPr/>
          <p:nvPr/>
        </p:nvGrpSpPr>
        <p:grpSpPr>
          <a:xfrm>
            <a:off x="7741420" y="1929592"/>
            <a:ext cx="469276" cy="713014"/>
            <a:chOff x="1219200" y="2590800"/>
            <a:chExt cx="990600" cy="1600200"/>
          </a:xfrm>
          <a:solidFill>
            <a:srgbClr val="FFFF00"/>
          </a:solidFill>
        </p:grpSpPr>
        <p:sp>
          <p:nvSpPr>
            <p:cNvPr id="9" name="Trapezoid 8"/>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2</a:t>
              </a:r>
            </a:p>
          </p:txBody>
        </p:sp>
        <p:sp>
          <p:nvSpPr>
            <p:cNvPr id="10" name="Smiley Face 9"/>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11" name="Group 10"/>
          <p:cNvGrpSpPr/>
          <p:nvPr/>
        </p:nvGrpSpPr>
        <p:grpSpPr>
          <a:xfrm>
            <a:off x="860114" y="3437018"/>
            <a:ext cx="469276" cy="713014"/>
            <a:chOff x="1219200" y="2590800"/>
            <a:chExt cx="990600" cy="1600200"/>
          </a:xfrm>
          <a:solidFill>
            <a:srgbClr val="00B0F0"/>
          </a:solidFill>
        </p:grpSpPr>
        <p:sp>
          <p:nvSpPr>
            <p:cNvPr id="12" name="Trapezoid 11"/>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3</a:t>
              </a:r>
            </a:p>
          </p:txBody>
        </p:sp>
        <p:sp>
          <p:nvSpPr>
            <p:cNvPr id="13" name="Smiley Face 12"/>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14" name="Group 13"/>
          <p:cNvGrpSpPr/>
          <p:nvPr/>
        </p:nvGrpSpPr>
        <p:grpSpPr>
          <a:xfrm>
            <a:off x="2317602" y="3437018"/>
            <a:ext cx="469276" cy="713014"/>
            <a:chOff x="1219200" y="2590800"/>
            <a:chExt cx="990600" cy="1600200"/>
          </a:xfrm>
          <a:solidFill>
            <a:srgbClr val="7030A0"/>
          </a:solidFill>
        </p:grpSpPr>
        <p:sp>
          <p:nvSpPr>
            <p:cNvPr id="15" name="Trapezoid 14"/>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4</a:t>
              </a:r>
            </a:p>
          </p:txBody>
        </p:sp>
        <p:sp>
          <p:nvSpPr>
            <p:cNvPr id="16" name="Smiley Face 15"/>
            <p:cNvSpPr/>
            <p:nvPr/>
          </p:nvSpPr>
          <p:spPr>
            <a:xfrm>
              <a:off x="1219200" y="2590800"/>
              <a:ext cx="990600" cy="838201"/>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17" name="Group 16"/>
          <p:cNvGrpSpPr/>
          <p:nvPr/>
        </p:nvGrpSpPr>
        <p:grpSpPr>
          <a:xfrm>
            <a:off x="3764747" y="3437018"/>
            <a:ext cx="469276" cy="713014"/>
            <a:chOff x="1219200" y="2590800"/>
            <a:chExt cx="990600" cy="1600200"/>
          </a:xfrm>
          <a:solidFill>
            <a:schemeClr val="bg1"/>
          </a:solidFill>
        </p:grpSpPr>
        <p:sp>
          <p:nvSpPr>
            <p:cNvPr id="18" name="Trapezoid 17"/>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5</a:t>
              </a:r>
            </a:p>
          </p:txBody>
        </p:sp>
        <p:sp>
          <p:nvSpPr>
            <p:cNvPr id="19" name="Smiley Face 18"/>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59" name="Group 58"/>
          <p:cNvGrpSpPr/>
          <p:nvPr/>
        </p:nvGrpSpPr>
        <p:grpSpPr>
          <a:xfrm>
            <a:off x="6772888" y="3013407"/>
            <a:ext cx="469276" cy="713014"/>
            <a:chOff x="1219200" y="2590800"/>
            <a:chExt cx="990600" cy="1600200"/>
          </a:xfrm>
          <a:solidFill>
            <a:srgbClr val="FFFF00"/>
          </a:solidFill>
        </p:grpSpPr>
        <p:sp>
          <p:nvSpPr>
            <p:cNvPr id="60" name="Trapezoid 59"/>
            <p:cNvSpPr/>
            <p:nvPr/>
          </p:nvSpPr>
          <p:spPr>
            <a:xfrm>
              <a:off x="1371599" y="3352799"/>
              <a:ext cx="685799" cy="838201"/>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2</a:t>
              </a:r>
            </a:p>
          </p:txBody>
        </p:sp>
        <p:sp>
          <p:nvSpPr>
            <p:cNvPr id="61" name="Smiley Face 60"/>
            <p:cNvSpPr/>
            <p:nvPr/>
          </p:nvSpPr>
          <p:spPr>
            <a:xfrm>
              <a:off x="1219200" y="2590800"/>
              <a:ext cx="990600" cy="838201"/>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62" name="Group 61"/>
          <p:cNvGrpSpPr/>
          <p:nvPr/>
        </p:nvGrpSpPr>
        <p:grpSpPr>
          <a:xfrm>
            <a:off x="7741420" y="3013407"/>
            <a:ext cx="469276" cy="713014"/>
            <a:chOff x="1219200" y="2590800"/>
            <a:chExt cx="990600" cy="1600200"/>
          </a:xfrm>
          <a:solidFill>
            <a:srgbClr val="00B0F0"/>
          </a:solidFill>
        </p:grpSpPr>
        <p:sp>
          <p:nvSpPr>
            <p:cNvPr id="63" name="Trapezoid 62"/>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3</a:t>
              </a:r>
            </a:p>
          </p:txBody>
        </p:sp>
        <p:sp>
          <p:nvSpPr>
            <p:cNvPr id="64" name="Smiley Face 63"/>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71" name="Group 70"/>
          <p:cNvGrpSpPr/>
          <p:nvPr/>
        </p:nvGrpSpPr>
        <p:grpSpPr>
          <a:xfrm>
            <a:off x="1536055" y="1974361"/>
            <a:ext cx="469276" cy="713014"/>
            <a:chOff x="1219200" y="2590800"/>
            <a:chExt cx="990600" cy="1600200"/>
          </a:xfrm>
          <a:solidFill>
            <a:srgbClr val="C00000"/>
          </a:solidFill>
        </p:grpSpPr>
        <p:sp>
          <p:nvSpPr>
            <p:cNvPr id="72" name="Trapezoid 71"/>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1</a:t>
              </a:r>
            </a:p>
          </p:txBody>
        </p:sp>
        <p:sp>
          <p:nvSpPr>
            <p:cNvPr id="73" name="Smiley Face 72"/>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74" name="Group 73"/>
          <p:cNvGrpSpPr/>
          <p:nvPr/>
        </p:nvGrpSpPr>
        <p:grpSpPr>
          <a:xfrm>
            <a:off x="2983479" y="1974361"/>
            <a:ext cx="469276" cy="713014"/>
            <a:chOff x="1219200" y="2590800"/>
            <a:chExt cx="990600" cy="1600200"/>
          </a:xfrm>
          <a:solidFill>
            <a:srgbClr val="FFFF00"/>
          </a:solidFill>
        </p:grpSpPr>
        <p:sp>
          <p:nvSpPr>
            <p:cNvPr id="75" name="Trapezoid 74"/>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2</a:t>
              </a:r>
            </a:p>
          </p:txBody>
        </p:sp>
        <p:sp>
          <p:nvSpPr>
            <p:cNvPr id="76" name="Smiley Face 75"/>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77" name="Group 76"/>
          <p:cNvGrpSpPr/>
          <p:nvPr/>
        </p:nvGrpSpPr>
        <p:grpSpPr>
          <a:xfrm>
            <a:off x="6772888" y="4150032"/>
            <a:ext cx="469276" cy="713014"/>
            <a:chOff x="1219200" y="2590800"/>
            <a:chExt cx="990600" cy="1600200"/>
          </a:xfrm>
          <a:solidFill>
            <a:srgbClr val="00B0F0"/>
          </a:solidFill>
        </p:grpSpPr>
        <p:sp>
          <p:nvSpPr>
            <p:cNvPr id="78" name="Trapezoid 77"/>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3</a:t>
              </a:r>
            </a:p>
          </p:txBody>
        </p:sp>
        <p:sp>
          <p:nvSpPr>
            <p:cNvPr id="79" name="Smiley Face 78"/>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80" name="Group 79"/>
          <p:cNvGrpSpPr/>
          <p:nvPr/>
        </p:nvGrpSpPr>
        <p:grpSpPr>
          <a:xfrm>
            <a:off x="7709616" y="4150032"/>
            <a:ext cx="469276" cy="713014"/>
            <a:chOff x="1219200" y="2590800"/>
            <a:chExt cx="990600" cy="1600200"/>
          </a:xfrm>
          <a:solidFill>
            <a:srgbClr val="7030A0"/>
          </a:solidFill>
        </p:grpSpPr>
        <p:sp>
          <p:nvSpPr>
            <p:cNvPr id="81" name="Trapezoid 80"/>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4</a:t>
              </a:r>
            </a:p>
          </p:txBody>
        </p:sp>
        <p:sp>
          <p:nvSpPr>
            <p:cNvPr id="82" name="Smiley Face 81"/>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sp>
        <p:nvSpPr>
          <p:cNvPr id="88" name="TextBox 87"/>
          <p:cNvSpPr txBox="1"/>
          <p:nvPr/>
        </p:nvSpPr>
        <p:spPr>
          <a:xfrm>
            <a:off x="4879964" y="2131646"/>
            <a:ext cx="1820728" cy="369332"/>
          </a:xfrm>
          <a:prstGeom prst="rect">
            <a:avLst/>
          </a:prstGeom>
          <a:noFill/>
        </p:spPr>
        <p:txBody>
          <a:bodyPr wrap="square" rtlCol="0">
            <a:spAutoFit/>
          </a:bodyPr>
          <a:lstStyle/>
          <a:p>
            <a:r>
              <a:rPr lang="en-US">
                <a:effectLst>
                  <a:glow rad="228600">
                    <a:schemeClr val="bg1">
                      <a:alpha val="40000"/>
                    </a:schemeClr>
                  </a:glow>
                </a:effectLst>
              </a:rPr>
              <a:t>Conversation A</a:t>
            </a:r>
          </a:p>
        </p:txBody>
      </p:sp>
      <p:sp>
        <p:nvSpPr>
          <p:cNvPr id="89" name="TextBox 88"/>
          <p:cNvSpPr txBox="1"/>
          <p:nvPr/>
        </p:nvSpPr>
        <p:spPr>
          <a:xfrm>
            <a:off x="4879964" y="3202225"/>
            <a:ext cx="1820728" cy="369332"/>
          </a:xfrm>
          <a:prstGeom prst="rect">
            <a:avLst/>
          </a:prstGeom>
          <a:noFill/>
        </p:spPr>
        <p:txBody>
          <a:bodyPr wrap="square" rtlCol="0">
            <a:spAutoFit/>
          </a:bodyPr>
          <a:lstStyle/>
          <a:p>
            <a:r>
              <a:rPr lang="en-US" dirty="0">
                <a:effectLst>
                  <a:glow rad="228600">
                    <a:schemeClr val="bg1">
                      <a:alpha val="40000"/>
                    </a:schemeClr>
                  </a:glow>
                </a:effectLst>
              </a:rPr>
              <a:t>Conversation B</a:t>
            </a:r>
          </a:p>
        </p:txBody>
      </p:sp>
      <p:sp>
        <p:nvSpPr>
          <p:cNvPr id="90" name="TextBox 89"/>
          <p:cNvSpPr txBox="1"/>
          <p:nvPr/>
        </p:nvSpPr>
        <p:spPr>
          <a:xfrm>
            <a:off x="4904999" y="4277447"/>
            <a:ext cx="1820728" cy="369332"/>
          </a:xfrm>
          <a:prstGeom prst="rect">
            <a:avLst/>
          </a:prstGeom>
          <a:noFill/>
        </p:spPr>
        <p:txBody>
          <a:bodyPr wrap="square" rtlCol="0">
            <a:spAutoFit/>
          </a:bodyPr>
          <a:lstStyle/>
          <a:p>
            <a:r>
              <a:rPr lang="en-US" dirty="0">
                <a:effectLst>
                  <a:glow rad="228600">
                    <a:schemeClr val="bg1">
                      <a:alpha val="40000"/>
                    </a:schemeClr>
                  </a:glow>
                </a:effectLst>
              </a:rPr>
              <a:t>Conversation C</a:t>
            </a:r>
          </a:p>
        </p:txBody>
      </p:sp>
      <p:sp>
        <p:nvSpPr>
          <p:cNvPr id="91" name="Rectangle 90"/>
          <p:cNvSpPr/>
          <p:nvPr/>
        </p:nvSpPr>
        <p:spPr>
          <a:xfrm>
            <a:off x="4879964" y="1801537"/>
            <a:ext cx="3623456" cy="9770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sp>
        <p:nvSpPr>
          <p:cNvPr id="92" name="Rectangle 91"/>
          <p:cNvSpPr/>
          <p:nvPr/>
        </p:nvSpPr>
        <p:spPr>
          <a:xfrm>
            <a:off x="4899536" y="2917208"/>
            <a:ext cx="3623456" cy="9770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sp>
        <p:nvSpPr>
          <p:cNvPr id="93" name="Rectangle 92"/>
          <p:cNvSpPr/>
          <p:nvPr/>
        </p:nvSpPr>
        <p:spPr>
          <a:xfrm>
            <a:off x="4879964" y="4001023"/>
            <a:ext cx="3623456" cy="9770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sp>
        <p:nvSpPr>
          <p:cNvPr id="94" name="Right Arrow 93"/>
          <p:cNvSpPr/>
          <p:nvPr/>
        </p:nvSpPr>
        <p:spPr>
          <a:xfrm>
            <a:off x="7360420" y="2131646"/>
            <a:ext cx="272996" cy="48048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5" name="Right Arrow 94"/>
          <p:cNvSpPr/>
          <p:nvPr/>
        </p:nvSpPr>
        <p:spPr>
          <a:xfrm>
            <a:off x="7360420" y="3215121"/>
            <a:ext cx="272996" cy="48048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6" name="Right Arrow 95"/>
          <p:cNvSpPr/>
          <p:nvPr/>
        </p:nvSpPr>
        <p:spPr>
          <a:xfrm>
            <a:off x="7357509" y="4283273"/>
            <a:ext cx="272996" cy="48048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15992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7239000" cy="1143000"/>
          </a:xfrm>
        </p:spPr>
        <p:txBody>
          <a:bodyPr/>
          <a:lstStyle/>
          <a:p>
            <a:r>
              <a:rPr lang="en-US" dirty="0"/>
              <a:t>Walking Quorum</a:t>
            </a:r>
          </a:p>
        </p:txBody>
      </p:sp>
      <p:grpSp>
        <p:nvGrpSpPr>
          <p:cNvPr id="7" name="Group 6"/>
          <p:cNvGrpSpPr/>
          <p:nvPr/>
        </p:nvGrpSpPr>
        <p:grpSpPr>
          <a:xfrm>
            <a:off x="6772889" y="1929592"/>
            <a:ext cx="469276" cy="713014"/>
            <a:chOff x="1219200" y="2590800"/>
            <a:chExt cx="990600" cy="1600200"/>
          </a:xfrm>
          <a:solidFill>
            <a:srgbClr val="C00000"/>
          </a:solidFill>
        </p:grpSpPr>
        <p:sp>
          <p:nvSpPr>
            <p:cNvPr id="5" name="Trapezoid 4"/>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1</a:t>
              </a:r>
            </a:p>
          </p:txBody>
        </p:sp>
        <p:sp>
          <p:nvSpPr>
            <p:cNvPr id="6" name="Smiley Face 5"/>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8" name="Group 7"/>
          <p:cNvGrpSpPr/>
          <p:nvPr/>
        </p:nvGrpSpPr>
        <p:grpSpPr>
          <a:xfrm>
            <a:off x="7741420" y="1929592"/>
            <a:ext cx="469276" cy="713014"/>
            <a:chOff x="1219200" y="2590800"/>
            <a:chExt cx="990600" cy="1600200"/>
          </a:xfrm>
          <a:solidFill>
            <a:srgbClr val="FFFF00"/>
          </a:solidFill>
        </p:grpSpPr>
        <p:sp>
          <p:nvSpPr>
            <p:cNvPr id="9" name="Trapezoid 8"/>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2</a:t>
              </a:r>
            </a:p>
          </p:txBody>
        </p:sp>
        <p:sp>
          <p:nvSpPr>
            <p:cNvPr id="10" name="Smiley Face 9"/>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11" name="Group 10"/>
          <p:cNvGrpSpPr/>
          <p:nvPr/>
        </p:nvGrpSpPr>
        <p:grpSpPr>
          <a:xfrm>
            <a:off x="860114" y="3437018"/>
            <a:ext cx="469276" cy="713014"/>
            <a:chOff x="1219200" y="2590800"/>
            <a:chExt cx="990600" cy="1600200"/>
          </a:xfrm>
          <a:solidFill>
            <a:srgbClr val="00B0F0"/>
          </a:solidFill>
        </p:grpSpPr>
        <p:sp>
          <p:nvSpPr>
            <p:cNvPr id="12" name="Trapezoid 11"/>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3</a:t>
              </a:r>
            </a:p>
          </p:txBody>
        </p:sp>
        <p:sp>
          <p:nvSpPr>
            <p:cNvPr id="13" name="Smiley Face 12"/>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14" name="Group 13"/>
          <p:cNvGrpSpPr/>
          <p:nvPr/>
        </p:nvGrpSpPr>
        <p:grpSpPr>
          <a:xfrm>
            <a:off x="2317602" y="3437018"/>
            <a:ext cx="469276" cy="713014"/>
            <a:chOff x="1219200" y="2590800"/>
            <a:chExt cx="990600" cy="1600200"/>
          </a:xfrm>
          <a:solidFill>
            <a:srgbClr val="7030A0"/>
          </a:solidFill>
        </p:grpSpPr>
        <p:sp>
          <p:nvSpPr>
            <p:cNvPr id="15" name="Trapezoid 14"/>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4</a:t>
              </a:r>
            </a:p>
          </p:txBody>
        </p:sp>
        <p:sp>
          <p:nvSpPr>
            <p:cNvPr id="16" name="Smiley Face 15"/>
            <p:cNvSpPr/>
            <p:nvPr/>
          </p:nvSpPr>
          <p:spPr>
            <a:xfrm>
              <a:off x="1219200" y="2590800"/>
              <a:ext cx="990600" cy="838201"/>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17" name="Group 16"/>
          <p:cNvGrpSpPr/>
          <p:nvPr/>
        </p:nvGrpSpPr>
        <p:grpSpPr>
          <a:xfrm>
            <a:off x="3764747" y="3437018"/>
            <a:ext cx="469276" cy="713014"/>
            <a:chOff x="1219200" y="2590800"/>
            <a:chExt cx="990600" cy="1600200"/>
          </a:xfrm>
          <a:solidFill>
            <a:schemeClr val="bg1"/>
          </a:solidFill>
        </p:grpSpPr>
        <p:sp>
          <p:nvSpPr>
            <p:cNvPr id="18" name="Trapezoid 17"/>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5</a:t>
              </a:r>
            </a:p>
          </p:txBody>
        </p:sp>
        <p:sp>
          <p:nvSpPr>
            <p:cNvPr id="19" name="Smiley Face 18"/>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62" name="Group 61"/>
          <p:cNvGrpSpPr/>
          <p:nvPr/>
        </p:nvGrpSpPr>
        <p:grpSpPr>
          <a:xfrm>
            <a:off x="7741420" y="3013407"/>
            <a:ext cx="469276" cy="713014"/>
            <a:chOff x="1219200" y="2590800"/>
            <a:chExt cx="990600" cy="1600200"/>
          </a:xfrm>
          <a:solidFill>
            <a:srgbClr val="00B0F0"/>
          </a:solidFill>
        </p:grpSpPr>
        <p:sp>
          <p:nvSpPr>
            <p:cNvPr id="63" name="Trapezoid 62"/>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3</a:t>
              </a:r>
            </a:p>
          </p:txBody>
        </p:sp>
        <p:sp>
          <p:nvSpPr>
            <p:cNvPr id="64" name="Smiley Face 63"/>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71" name="Group 70"/>
          <p:cNvGrpSpPr/>
          <p:nvPr/>
        </p:nvGrpSpPr>
        <p:grpSpPr>
          <a:xfrm>
            <a:off x="1536055" y="1974361"/>
            <a:ext cx="469276" cy="713014"/>
            <a:chOff x="1219200" y="2590800"/>
            <a:chExt cx="990600" cy="1600200"/>
          </a:xfrm>
          <a:solidFill>
            <a:srgbClr val="C00000"/>
          </a:solidFill>
        </p:grpSpPr>
        <p:sp>
          <p:nvSpPr>
            <p:cNvPr id="72" name="Trapezoid 71"/>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1</a:t>
              </a:r>
            </a:p>
          </p:txBody>
        </p:sp>
        <p:sp>
          <p:nvSpPr>
            <p:cNvPr id="73" name="Smiley Face 72"/>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74" name="Group 73"/>
          <p:cNvGrpSpPr/>
          <p:nvPr/>
        </p:nvGrpSpPr>
        <p:grpSpPr>
          <a:xfrm>
            <a:off x="2983479" y="1974361"/>
            <a:ext cx="469276" cy="713014"/>
            <a:chOff x="1219200" y="2590800"/>
            <a:chExt cx="990600" cy="1600200"/>
          </a:xfrm>
          <a:solidFill>
            <a:srgbClr val="FFFF00"/>
          </a:solidFill>
        </p:grpSpPr>
        <p:sp>
          <p:nvSpPr>
            <p:cNvPr id="75" name="Trapezoid 74"/>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2</a:t>
              </a:r>
            </a:p>
          </p:txBody>
        </p:sp>
        <p:sp>
          <p:nvSpPr>
            <p:cNvPr id="76" name="Smiley Face 75"/>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80" name="Group 79"/>
          <p:cNvGrpSpPr/>
          <p:nvPr/>
        </p:nvGrpSpPr>
        <p:grpSpPr>
          <a:xfrm>
            <a:off x="7709616" y="4150032"/>
            <a:ext cx="469276" cy="713014"/>
            <a:chOff x="1219200" y="2590800"/>
            <a:chExt cx="990600" cy="1600200"/>
          </a:xfrm>
          <a:solidFill>
            <a:srgbClr val="7030A0"/>
          </a:solidFill>
        </p:grpSpPr>
        <p:sp>
          <p:nvSpPr>
            <p:cNvPr id="81" name="Trapezoid 80"/>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4</a:t>
              </a:r>
            </a:p>
          </p:txBody>
        </p:sp>
        <p:sp>
          <p:nvSpPr>
            <p:cNvPr id="82" name="Smiley Face 81"/>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sp>
        <p:nvSpPr>
          <p:cNvPr id="88" name="TextBox 87"/>
          <p:cNvSpPr txBox="1"/>
          <p:nvPr/>
        </p:nvSpPr>
        <p:spPr>
          <a:xfrm>
            <a:off x="4879964" y="2131646"/>
            <a:ext cx="1820728" cy="369332"/>
          </a:xfrm>
          <a:prstGeom prst="rect">
            <a:avLst/>
          </a:prstGeom>
          <a:noFill/>
        </p:spPr>
        <p:txBody>
          <a:bodyPr wrap="square" rtlCol="0">
            <a:spAutoFit/>
          </a:bodyPr>
          <a:lstStyle/>
          <a:p>
            <a:r>
              <a:rPr lang="en-US">
                <a:effectLst>
                  <a:glow rad="228600">
                    <a:schemeClr val="bg1">
                      <a:alpha val="40000"/>
                    </a:schemeClr>
                  </a:glow>
                </a:effectLst>
              </a:rPr>
              <a:t>Conversation A</a:t>
            </a:r>
          </a:p>
        </p:txBody>
      </p:sp>
      <p:sp>
        <p:nvSpPr>
          <p:cNvPr id="89" name="TextBox 88"/>
          <p:cNvSpPr txBox="1"/>
          <p:nvPr/>
        </p:nvSpPr>
        <p:spPr>
          <a:xfrm>
            <a:off x="4879964" y="3202225"/>
            <a:ext cx="1820728" cy="369332"/>
          </a:xfrm>
          <a:prstGeom prst="rect">
            <a:avLst/>
          </a:prstGeom>
          <a:noFill/>
        </p:spPr>
        <p:txBody>
          <a:bodyPr wrap="square" rtlCol="0">
            <a:spAutoFit/>
          </a:bodyPr>
          <a:lstStyle/>
          <a:p>
            <a:r>
              <a:rPr lang="en-US" dirty="0">
                <a:effectLst>
                  <a:glow rad="228600">
                    <a:schemeClr val="bg1">
                      <a:alpha val="40000"/>
                    </a:schemeClr>
                  </a:glow>
                </a:effectLst>
              </a:rPr>
              <a:t>Conversation B</a:t>
            </a:r>
          </a:p>
        </p:txBody>
      </p:sp>
      <p:sp>
        <p:nvSpPr>
          <p:cNvPr id="90" name="TextBox 89"/>
          <p:cNvSpPr txBox="1"/>
          <p:nvPr/>
        </p:nvSpPr>
        <p:spPr>
          <a:xfrm>
            <a:off x="4904999" y="4277447"/>
            <a:ext cx="1820728" cy="369332"/>
          </a:xfrm>
          <a:prstGeom prst="rect">
            <a:avLst/>
          </a:prstGeom>
          <a:noFill/>
        </p:spPr>
        <p:txBody>
          <a:bodyPr wrap="square" rtlCol="0">
            <a:spAutoFit/>
          </a:bodyPr>
          <a:lstStyle/>
          <a:p>
            <a:r>
              <a:rPr lang="en-US" dirty="0">
                <a:effectLst>
                  <a:glow rad="228600">
                    <a:schemeClr val="bg1">
                      <a:alpha val="40000"/>
                    </a:schemeClr>
                  </a:glow>
                </a:effectLst>
              </a:rPr>
              <a:t>Conversation C</a:t>
            </a:r>
          </a:p>
        </p:txBody>
      </p:sp>
      <p:sp>
        <p:nvSpPr>
          <p:cNvPr id="91" name="Rectangle 90"/>
          <p:cNvSpPr/>
          <p:nvPr/>
        </p:nvSpPr>
        <p:spPr>
          <a:xfrm>
            <a:off x="4879964" y="1801537"/>
            <a:ext cx="3623456" cy="9770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sp>
        <p:nvSpPr>
          <p:cNvPr id="92" name="Rectangle 91"/>
          <p:cNvSpPr/>
          <p:nvPr/>
        </p:nvSpPr>
        <p:spPr>
          <a:xfrm>
            <a:off x="4899536" y="2917208"/>
            <a:ext cx="3623456" cy="9770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sp>
        <p:nvSpPr>
          <p:cNvPr id="93" name="Rectangle 92"/>
          <p:cNvSpPr/>
          <p:nvPr/>
        </p:nvSpPr>
        <p:spPr>
          <a:xfrm>
            <a:off x="4879964" y="4001023"/>
            <a:ext cx="3623456" cy="9770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sp>
        <p:nvSpPr>
          <p:cNvPr id="94" name="Right Arrow 93"/>
          <p:cNvSpPr/>
          <p:nvPr/>
        </p:nvSpPr>
        <p:spPr>
          <a:xfrm>
            <a:off x="7360420" y="2131646"/>
            <a:ext cx="272996" cy="48048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5" name="Right Arrow 94"/>
          <p:cNvSpPr/>
          <p:nvPr/>
        </p:nvSpPr>
        <p:spPr>
          <a:xfrm>
            <a:off x="7360420" y="3215121"/>
            <a:ext cx="272996" cy="48048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6" name="Right Arrow 95"/>
          <p:cNvSpPr/>
          <p:nvPr/>
        </p:nvSpPr>
        <p:spPr>
          <a:xfrm>
            <a:off x="7357509" y="4283273"/>
            <a:ext cx="272996" cy="48048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5" name="Group 44"/>
          <p:cNvGrpSpPr/>
          <p:nvPr/>
        </p:nvGrpSpPr>
        <p:grpSpPr>
          <a:xfrm>
            <a:off x="6767822" y="3013407"/>
            <a:ext cx="469276" cy="713014"/>
            <a:chOff x="1219200" y="2590800"/>
            <a:chExt cx="990600" cy="1600200"/>
          </a:xfrm>
          <a:solidFill>
            <a:srgbClr val="C00000"/>
          </a:solidFill>
        </p:grpSpPr>
        <p:sp>
          <p:nvSpPr>
            <p:cNvPr id="46" name="Trapezoid 45"/>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1</a:t>
              </a:r>
            </a:p>
          </p:txBody>
        </p:sp>
        <p:sp>
          <p:nvSpPr>
            <p:cNvPr id="47" name="Smiley Face 46"/>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grpSp>
        <p:nvGrpSpPr>
          <p:cNvPr id="48" name="Group 47"/>
          <p:cNvGrpSpPr/>
          <p:nvPr/>
        </p:nvGrpSpPr>
        <p:grpSpPr>
          <a:xfrm>
            <a:off x="6767822" y="4150032"/>
            <a:ext cx="469276" cy="713014"/>
            <a:chOff x="1219200" y="2590800"/>
            <a:chExt cx="990600" cy="1600200"/>
          </a:xfrm>
          <a:solidFill>
            <a:srgbClr val="C00000"/>
          </a:solidFill>
        </p:grpSpPr>
        <p:sp>
          <p:nvSpPr>
            <p:cNvPr id="49" name="Trapezoid 48"/>
            <p:cNvSpPr/>
            <p:nvPr/>
          </p:nvSpPr>
          <p:spPr>
            <a:xfrm>
              <a:off x="1371600" y="3352800"/>
              <a:ext cx="685800" cy="838200"/>
            </a:xfrm>
            <a:prstGeom prst="trapezoi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effectLst>
                    <a:glow rad="228600">
                      <a:schemeClr val="bg1">
                        <a:alpha val="40000"/>
                      </a:schemeClr>
                    </a:glow>
                  </a:effectLst>
                </a:rPr>
                <a:t>1</a:t>
              </a:r>
            </a:p>
          </p:txBody>
        </p:sp>
        <p:sp>
          <p:nvSpPr>
            <p:cNvPr id="50" name="Smiley Face 49"/>
            <p:cNvSpPr/>
            <p:nvPr/>
          </p:nvSpPr>
          <p:spPr>
            <a:xfrm>
              <a:off x="1219200" y="2590800"/>
              <a:ext cx="990600" cy="838200"/>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228600">
                    <a:schemeClr val="bg1">
                      <a:alpha val="40000"/>
                    </a:schemeClr>
                  </a:glow>
                </a:effectLst>
              </a:endParaRPr>
            </a:p>
          </p:txBody>
        </p:sp>
      </p:grpSp>
    </p:spTree>
    <p:extLst>
      <p:ext uri="{BB962C8B-B14F-4D97-AF65-F5344CB8AC3E}">
        <p14:creationId xmlns:p14="http://schemas.microsoft.com/office/powerpoint/2010/main" val="66885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lstStyle/>
          <a:p>
            <a:pPr marL="0" indent="0">
              <a:buNone/>
            </a:pPr>
            <a:r>
              <a:rPr lang="en-US" dirty="0"/>
              <a:t>The Open County Extension Council is having some budget difficulties and the Council members have decided they need to eliminate 10 jobs to stay afloat. They know choosing the unlucky staffers will be controversial. To avoid discussing this in public, each Council member discusses individually with the County Extension Director. Eventually they have made their decision. In an open meeting they make the cuts.</a:t>
            </a:r>
          </a:p>
          <a:p>
            <a:pPr marL="0" indent="0">
              <a:buNone/>
            </a:pPr>
            <a:r>
              <a:rPr lang="en-US" dirty="0"/>
              <a:t>Did they violate the law?</a:t>
            </a:r>
          </a:p>
        </p:txBody>
      </p:sp>
      <p:sp>
        <p:nvSpPr>
          <p:cNvPr id="4" name="TextBox 3"/>
          <p:cNvSpPr txBox="1"/>
          <p:nvPr/>
        </p:nvSpPr>
        <p:spPr>
          <a:xfrm>
            <a:off x="1011892" y="1690689"/>
            <a:ext cx="7395882" cy="3416320"/>
          </a:xfrm>
          <a:prstGeom prst="rect">
            <a:avLst/>
          </a:prstGeom>
          <a:solidFill>
            <a:schemeClr val="bg1"/>
          </a:solidFill>
          <a:ln w="38100">
            <a:solidFill>
              <a:schemeClr val="tx1"/>
            </a:solidFill>
          </a:ln>
        </p:spPr>
        <p:txBody>
          <a:bodyPr wrap="square" rtlCol="0">
            <a:spAutoFit/>
          </a:bodyPr>
          <a:lstStyle/>
          <a:p>
            <a:r>
              <a:rPr lang="en-US" sz="2400" b="1" dirty="0"/>
              <a:t>Hutchison v. Shull</a:t>
            </a:r>
          </a:p>
          <a:p>
            <a:r>
              <a:rPr lang="en-US" sz="2400" dirty="0"/>
              <a:t>2016 - Iowa Supreme Court</a:t>
            </a:r>
          </a:p>
          <a:p>
            <a:endParaRPr lang="en-US" sz="2400" dirty="0"/>
          </a:p>
          <a:p>
            <a:r>
              <a:rPr lang="en-US" sz="2400" dirty="0"/>
              <a:t>Members of a governmental body cannot use an agent or a proxy to get around the law!</a:t>
            </a:r>
          </a:p>
          <a:p>
            <a:endParaRPr lang="en-US" sz="2400" dirty="0"/>
          </a:p>
          <a:p>
            <a:r>
              <a:rPr lang="en-US" sz="2400" dirty="0"/>
              <a:t>Each of the members speaking individually with a third party to avoid discussion in a public meeting (to purposely evade the law) counts as a violation of the law.</a:t>
            </a:r>
          </a:p>
        </p:txBody>
      </p:sp>
    </p:spTree>
    <p:extLst>
      <p:ext uri="{BB962C8B-B14F-4D97-AF65-F5344CB8AC3E}">
        <p14:creationId xmlns:p14="http://schemas.microsoft.com/office/powerpoint/2010/main" val="3971689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a:t>
            </a:r>
          </a:p>
        </p:txBody>
      </p:sp>
      <p:sp>
        <p:nvSpPr>
          <p:cNvPr id="6" name="Content Placeholder 2"/>
          <p:cNvSpPr>
            <a:spLocks noGrp="1"/>
          </p:cNvSpPr>
          <p:nvPr>
            <p:ph idx="1"/>
          </p:nvPr>
        </p:nvSpPr>
        <p:spPr>
          <a:xfrm>
            <a:off x="332815" y="1807995"/>
            <a:ext cx="8430185" cy="4351338"/>
          </a:xfrm>
          <a:noFill/>
        </p:spPr>
        <p:txBody>
          <a:bodyPr>
            <a:normAutofit/>
          </a:bodyPr>
          <a:lstStyle/>
          <a:p>
            <a:pPr marL="0" indent="0">
              <a:buNone/>
            </a:pPr>
            <a:r>
              <a:rPr lang="en-US" dirty="0"/>
              <a:t>“Meeting” means a: </a:t>
            </a:r>
          </a:p>
          <a:p>
            <a:pPr marL="914400" lvl="1" indent="-457200">
              <a:buFont typeface="+mj-lt"/>
              <a:buAutoNum type="arabicPeriod"/>
            </a:pPr>
            <a:r>
              <a:rPr lang="en-US" dirty="0"/>
              <a:t>gathering </a:t>
            </a:r>
          </a:p>
          <a:p>
            <a:pPr marL="1371600" lvl="2" indent="-457200">
              <a:buFont typeface="+mj-lt"/>
              <a:buAutoNum type="alphaLcPeriod"/>
            </a:pPr>
            <a:r>
              <a:rPr lang="en-US" dirty="0"/>
              <a:t>in person or by electronic means </a:t>
            </a:r>
          </a:p>
          <a:p>
            <a:pPr marL="1371600" lvl="2" indent="-457200">
              <a:buFont typeface="+mj-lt"/>
              <a:buAutoNum type="alphaLcPeriod"/>
            </a:pPr>
            <a:r>
              <a:rPr lang="en-US" dirty="0"/>
              <a:t>formal or informal </a:t>
            </a:r>
          </a:p>
          <a:p>
            <a:pPr marL="914400" lvl="1" indent="-457200">
              <a:buFont typeface="+mj-lt"/>
              <a:buAutoNum type="arabicPeriod"/>
            </a:pPr>
            <a:r>
              <a:rPr lang="en-US" dirty="0"/>
              <a:t>of a majority of the members of a governmental body </a:t>
            </a:r>
          </a:p>
          <a:p>
            <a:pPr marL="914400" lvl="1" indent="-457200">
              <a:buFont typeface="+mj-lt"/>
              <a:buAutoNum type="arabicPeriod"/>
            </a:pPr>
            <a:r>
              <a:rPr lang="en-US" b="1" dirty="0"/>
              <a:t>where there is deliberation or action upon any matter within the scope of the governmental body’s policy-making duties</a:t>
            </a:r>
          </a:p>
        </p:txBody>
      </p:sp>
    </p:spTree>
    <p:extLst>
      <p:ext uri="{BB962C8B-B14F-4D97-AF65-F5344CB8AC3E}">
        <p14:creationId xmlns:p14="http://schemas.microsoft.com/office/powerpoint/2010/main" val="2353134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447800"/>
          </a:xfrm>
        </p:spPr>
        <p:txBody>
          <a:bodyPr/>
          <a:lstStyle/>
          <a:p>
            <a:pPr algn="ctr"/>
            <a:r>
              <a:rPr lang="en-US" dirty="0"/>
              <a:t>Conversation that is not necessarily a “meeting”</a:t>
            </a:r>
          </a:p>
        </p:txBody>
      </p:sp>
      <p:pic>
        <p:nvPicPr>
          <p:cNvPr id="5" name="Picture 4">
            <a:extLst>
              <a:ext uri="{FF2B5EF4-FFF2-40B4-BE49-F238E27FC236}">
                <a16:creationId xmlns:a16="http://schemas.microsoft.com/office/drawing/2014/main" id="{E60C7584-94F0-E547-9C5A-60252D309EC8}"/>
              </a:ext>
            </a:extLst>
          </p:cNvPr>
          <p:cNvPicPr>
            <a:picLocks/>
          </p:cNvPicPr>
          <p:nvPr/>
        </p:nvPicPr>
        <p:blipFill>
          <a:blip r:embed="rId3"/>
          <a:stretch>
            <a:fillRect/>
          </a:stretch>
        </p:blipFill>
        <p:spPr>
          <a:xfrm>
            <a:off x="752061" y="2026754"/>
            <a:ext cx="1866900" cy="1866900"/>
          </a:xfrm>
          <a:prstGeom prst="rect">
            <a:avLst/>
          </a:prstGeom>
        </p:spPr>
      </p:pic>
      <p:pic>
        <p:nvPicPr>
          <p:cNvPr id="7" name="Picture 6">
            <a:extLst>
              <a:ext uri="{FF2B5EF4-FFF2-40B4-BE49-F238E27FC236}">
                <a16:creationId xmlns:a16="http://schemas.microsoft.com/office/drawing/2014/main" id="{C4C27BD3-F47E-9F44-876D-B0E1215D2D00}"/>
              </a:ext>
            </a:extLst>
          </p:cNvPr>
          <p:cNvPicPr>
            <a:picLocks/>
          </p:cNvPicPr>
          <p:nvPr/>
        </p:nvPicPr>
        <p:blipFill>
          <a:blip r:embed="rId4"/>
          <a:stretch>
            <a:fillRect/>
          </a:stretch>
        </p:blipFill>
        <p:spPr>
          <a:xfrm>
            <a:off x="3723861" y="2239617"/>
            <a:ext cx="1495839" cy="1608483"/>
          </a:xfrm>
          <a:prstGeom prst="rect">
            <a:avLst/>
          </a:prstGeom>
        </p:spPr>
      </p:pic>
      <p:pic>
        <p:nvPicPr>
          <p:cNvPr id="8" name="Picture 7">
            <a:extLst>
              <a:ext uri="{FF2B5EF4-FFF2-40B4-BE49-F238E27FC236}">
                <a16:creationId xmlns:a16="http://schemas.microsoft.com/office/drawing/2014/main" id="{0A968883-51F2-6342-8ACF-CC527D7C8590}"/>
              </a:ext>
            </a:extLst>
          </p:cNvPr>
          <p:cNvPicPr>
            <a:picLocks/>
          </p:cNvPicPr>
          <p:nvPr/>
        </p:nvPicPr>
        <p:blipFill>
          <a:blip r:embed="rId5"/>
          <a:stretch>
            <a:fillRect/>
          </a:stretch>
        </p:blipFill>
        <p:spPr>
          <a:xfrm>
            <a:off x="6324600" y="1752600"/>
            <a:ext cx="2171700" cy="2095500"/>
          </a:xfrm>
          <a:prstGeom prst="rect">
            <a:avLst/>
          </a:prstGeom>
        </p:spPr>
      </p:pic>
      <p:sp>
        <p:nvSpPr>
          <p:cNvPr id="9" name="Content Placeholder 2">
            <a:extLst>
              <a:ext uri="{FF2B5EF4-FFF2-40B4-BE49-F238E27FC236}">
                <a16:creationId xmlns:a16="http://schemas.microsoft.com/office/drawing/2014/main" id="{2C08CBAF-2D2C-BB40-AA76-41C9771D7DA6}"/>
              </a:ext>
            </a:extLst>
          </p:cNvPr>
          <p:cNvSpPr>
            <a:spLocks noGrp="1"/>
          </p:cNvSpPr>
          <p:nvPr>
            <p:ph idx="1"/>
          </p:nvPr>
        </p:nvSpPr>
        <p:spPr>
          <a:xfrm>
            <a:off x="1152111" y="4192657"/>
            <a:ext cx="1066800" cy="487018"/>
          </a:xfrm>
        </p:spPr>
        <p:txBody>
          <a:bodyPr>
            <a:normAutofit/>
          </a:bodyPr>
          <a:lstStyle/>
          <a:p>
            <a:pPr marL="0" indent="0" algn="ctr">
              <a:buNone/>
            </a:pPr>
            <a:r>
              <a:rPr lang="en-US" dirty="0"/>
              <a:t>Sports</a:t>
            </a:r>
          </a:p>
        </p:txBody>
      </p:sp>
      <p:sp>
        <p:nvSpPr>
          <p:cNvPr id="10" name="Content Placeholder 2">
            <a:extLst>
              <a:ext uri="{FF2B5EF4-FFF2-40B4-BE49-F238E27FC236}">
                <a16:creationId xmlns:a16="http://schemas.microsoft.com/office/drawing/2014/main" id="{67E65B7C-FD19-0C4A-A0CF-80A2416757CE}"/>
              </a:ext>
            </a:extLst>
          </p:cNvPr>
          <p:cNvSpPr txBox="1">
            <a:spLocks/>
          </p:cNvSpPr>
          <p:nvPr/>
        </p:nvSpPr>
        <p:spPr>
          <a:xfrm>
            <a:off x="3290680" y="4192657"/>
            <a:ext cx="2362200" cy="4870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1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5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5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dirty="0"/>
              <a:t>Entertainment</a:t>
            </a:r>
          </a:p>
        </p:txBody>
      </p:sp>
      <p:sp>
        <p:nvSpPr>
          <p:cNvPr id="11" name="Content Placeholder 2">
            <a:extLst>
              <a:ext uri="{FF2B5EF4-FFF2-40B4-BE49-F238E27FC236}">
                <a16:creationId xmlns:a16="http://schemas.microsoft.com/office/drawing/2014/main" id="{2E4EA740-8E96-E346-8704-91B510CA1EF8}"/>
              </a:ext>
            </a:extLst>
          </p:cNvPr>
          <p:cNvSpPr txBox="1">
            <a:spLocks/>
          </p:cNvSpPr>
          <p:nvPr/>
        </p:nvSpPr>
        <p:spPr>
          <a:xfrm>
            <a:off x="6229350" y="4192657"/>
            <a:ext cx="2362200" cy="86801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1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5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5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dirty="0"/>
              <a:t>Administration or logistics </a:t>
            </a:r>
          </a:p>
        </p:txBody>
      </p:sp>
    </p:spTree>
    <p:extLst>
      <p:ext uri="{BB962C8B-B14F-4D97-AF65-F5344CB8AC3E}">
        <p14:creationId xmlns:p14="http://schemas.microsoft.com/office/powerpoint/2010/main" val="2532596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Email</a:t>
            </a:r>
          </a:p>
        </p:txBody>
      </p:sp>
      <p:sp>
        <p:nvSpPr>
          <p:cNvPr id="3" name="Content Placeholder 2"/>
          <p:cNvSpPr>
            <a:spLocks noGrp="1"/>
          </p:cNvSpPr>
          <p:nvPr>
            <p:ph idx="1"/>
          </p:nvPr>
        </p:nvSpPr>
        <p:spPr/>
        <p:txBody>
          <a:bodyPr>
            <a:normAutofit/>
          </a:bodyPr>
          <a:lstStyle/>
          <a:p>
            <a:r>
              <a:rPr lang="en-US" dirty="0"/>
              <a:t>Relevant information or administrative matters are fine.</a:t>
            </a:r>
          </a:p>
          <a:p>
            <a:r>
              <a:rPr lang="en-US" dirty="0"/>
              <a:t>Save discussion and opinion of any subject for open meetings.</a:t>
            </a:r>
          </a:p>
          <a:p>
            <a:r>
              <a:rPr lang="en-US" dirty="0"/>
              <a:t>Electronic communication concerning public business is a public record no matter who owns the device used.</a:t>
            </a:r>
          </a:p>
          <a:p>
            <a:endParaRPr lang="en-US" dirty="0"/>
          </a:p>
          <a:p>
            <a:r>
              <a:rPr lang="en-US" dirty="0"/>
              <a:t>Texts, Facebook messages, or any other kind of messages are electronic communications too!</a:t>
            </a:r>
          </a:p>
          <a:p>
            <a:endParaRPr lang="en-US" dirty="0"/>
          </a:p>
          <a:p>
            <a:endParaRPr lang="en-US" dirty="0"/>
          </a:p>
        </p:txBody>
      </p:sp>
    </p:spTree>
    <p:extLst>
      <p:ext uri="{BB962C8B-B14F-4D97-AF65-F5344CB8AC3E}">
        <p14:creationId xmlns:p14="http://schemas.microsoft.com/office/powerpoint/2010/main" val="1909107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0"/>
            <a:ext cx="7391400" cy="1143000"/>
          </a:xfrm>
        </p:spPr>
        <p:txBody>
          <a:bodyPr/>
          <a:lstStyle/>
          <a:p>
            <a:r>
              <a:rPr lang="en-US" dirty="0"/>
              <a:t>Agenda</a:t>
            </a:r>
          </a:p>
        </p:txBody>
      </p:sp>
      <p:sp>
        <p:nvSpPr>
          <p:cNvPr id="3" name="Content Placeholder 2"/>
          <p:cNvSpPr>
            <a:spLocks noGrp="1"/>
          </p:cNvSpPr>
          <p:nvPr>
            <p:ph idx="1"/>
          </p:nvPr>
        </p:nvSpPr>
        <p:spPr>
          <a:xfrm>
            <a:off x="1371600" y="1524001"/>
            <a:ext cx="7391400" cy="3733800"/>
          </a:xfrm>
        </p:spPr>
        <p:txBody>
          <a:bodyPr>
            <a:normAutofit/>
          </a:bodyPr>
          <a:lstStyle/>
          <a:p>
            <a:r>
              <a:rPr lang="en-US" dirty="0"/>
              <a:t>Open Meetings 101</a:t>
            </a:r>
          </a:p>
          <a:p>
            <a:pPr lvl="1"/>
            <a:r>
              <a:rPr lang="en-US" dirty="0"/>
              <a:t>Governmental Bodies</a:t>
            </a:r>
          </a:p>
          <a:p>
            <a:pPr lvl="1"/>
            <a:r>
              <a:rPr lang="en-US" dirty="0"/>
              <a:t>Meetings</a:t>
            </a:r>
          </a:p>
          <a:p>
            <a:r>
              <a:rPr lang="en-US" dirty="0"/>
              <a:t>Compliance</a:t>
            </a:r>
          </a:p>
          <a:p>
            <a:pPr lvl="1"/>
            <a:r>
              <a:rPr lang="en-US" dirty="0"/>
              <a:t>Public Notice</a:t>
            </a:r>
          </a:p>
          <a:p>
            <a:pPr lvl="1"/>
            <a:r>
              <a:rPr lang="en-US" dirty="0"/>
              <a:t>Open Session</a:t>
            </a:r>
          </a:p>
          <a:p>
            <a:pPr lvl="1"/>
            <a:r>
              <a:rPr lang="en-US" dirty="0"/>
              <a:t>Minutes</a:t>
            </a:r>
          </a:p>
          <a:p>
            <a:r>
              <a:rPr lang="en-US" dirty="0"/>
              <a:t>Closed Sessions/Exempt sessions</a:t>
            </a:r>
          </a:p>
          <a:p>
            <a:r>
              <a:rPr lang="en-US" dirty="0"/>
              <a:t>Penalties for violation</a:t>
            </a:r>
          </a:p>
        </p:txBody>
      </p:sp>
    </p:spTree>
    <p:extLst>
      <p:ext uri="{BB962C8B-B14F-4D97-AF65-F5344CB8AC3E}">
        <p14:creationId xmlns:p14="http://schemas.microsoft.com/office/powerpoint/2010/main" val="712398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5F3713-A28A-A846-92EE-FE42713D979F}"/>
              </a:ext>
            </a:extLst>
          </p:cNvPr>
          <p:cNvSpPr>
            <a:spLocks noGrp="1"/>
          </p:cNvSpPr>
          <p:nvPr>
            <p:ph idx="1"/>
          </p:nvPr>
        </p:nvSpPr>
        <p:spPr/>
        <p:txBody>
          <a:bodyPr/>
          <a:lstStyle/>
          <a:p>
            <a:r>
              <a:rPr lang="en-US" dirty="0"/>
              <a:t>Meetings of governmental bodies shall be:</a:t>
            </a:r>
          </a:p>
          <a:p>
            <a:pPr lvl="1"/>
            <a:r>
              <a:rPr lang="en-US" b="1" dirty="0"/>
              <a:t>Preceded by public notice</a:t>
            </a:r>
          </a:p>
          <a:p>
            <a:pPr lvl="1"/>
            <a:r>
              <a:rPr lang="en-US" dirty="0"/>
              <a:t>Conducted and executed in open session</a:t>
            </a:r>
          </a:p>
          <a:p>
            <a:pPr lvl="1"/>
            <a:r>
              <a:rPr lang="en-US" dirty="0"/>
              <a:t>Recorded in minutes</a:t>
            </a:r>
          </a:p>
          <a:p>
            <a:endParaRPr lang="en-US" dirty="0"/>
          </a:p>
          <a:p>
            <a:r>
              <a:rPr lang="en-US" dirty="0"/>
              <a:t>“Ambiguity in the construction or application of this chapter should be resolved in favor of openness.”</a:t>
            </a:r>
          </a:p>
          <a:p>
            <a:pPr lvl="8"/>
            <a:r>
              <a:rPr lang="en-US" dirty="0"/>
              <a:t>Iowa Code Chapter 21.1</a:t>
            </a:r>
          </a:p>
        </p:txBody>
      </p:sp>
      <p:sp>
        <p:nvSpPr>
          <p:cNvPr id="3" name="Title 2">
            <a:extLst>
              <a:ext uri="{FF2B5EF4-FFF2-40B4-BE49-F238E27FC236}">
                <a16:creationId xmlns:a16="http://schemas.microsoft.com/office/drawing/2014/main" id="{3FBC35B4-39F7-3644-A075-22F3E830C679}"/>
              </a:ext>
            </a:extLst>
          </p:cNvPr>
          <p:cNvSpPr>
            <a:spLocks noGrp="1"/>
          </p:cNvSpPr>
          <p:nvPr>
            <p:ph type="title"/>
          </p:nvPr>
        </p:nvSpPr>
        <p:spPr/>
        <p:txBody>
          <a:bodyPr/>
          <a:lstStyle/>
          <a:p>
            <a:r>
              <a:rPr lang="en-US" dirty="0"/>
              <a:t>Open meetings</a:t>
            </a:r>
          </a:p>
        </p:txBody>
      </p:sp>
    </p:spTree>
    <p:extLst>
      <p:ext uri="{BB962C8B-B14F-4D97-AF65-F5344CB8AC3E}">
        <p14:creationId xmlns:p14="http://schemas.microsoft.com/office/powerpoint/2010/main" val="1466118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Notice</a:t>
            </a:r>
          </a:p>
        </p:txBody>
      </p:sp>
      <p:sp>
        <p:nvSpPr>
          <p:cNvPr id="3" name="Content Placeholder 2"/>
          <p:cNvSpPr>
            <a:spLocks noGrp="1"/>
          </p:cNvSpPr>
          <p:nvPr>
            <p:ph idx="1"/>
          </p:nvPr>
        </p:nvSpPr>
        <p:spPr/>
        <p:txBody>
          <a:bodyPr>
            <a:normAutofit/>
          </a:bodyPr>
          <a:lstStyle/>
          <a:p>
            <a:r>
              <a:rPr lang="en-US" dirty="0"/>
              <a:t>In a prominent place</a:t>
            </a:r>
          </a:p>
          <a:p>
            <a:r>
              <a:rPr lang="en-US" dirty="0"/>
              <a:t>Notice of the meeting must be sent to any news organization or member of the public requesting it.</a:t>
            </a:r>
          </a:p>
          <a:p>
            <a:r>
              <a:rPr lang="en-US" dirty="0"/>
              <a:t>Posted at least 24 hours in advance </a:t>
            </a:r>
          </a:p>
          <a:p>
            <a:pPr lvl="1"/>
            <a:r>
              <a:rPr lang="en-US" dirty="0"/>
              <a:t>except in a ”bona fide emergency”</a:t>
            </a:r>
          </a:p>
          <a:p>
            <a:pPr lvl="1"/>
            <a:endParaRPr lang="en-US" dirty="0"/>
          </a:p>
          <a:p>
            <a:r>
              <a:rPr lang="en-US" dirty="0"/>
              <a:t>This will generally be handled by staff.</a:t>
            </a:r>
          </a:p>
        </p:txBody>
      </p:sp>
    </p:spTree>
    <p:extLst>
      <p:ext uri="{BB962C8B-B14F-4D97-AF65-F5344CB8AC3E}">
        <p14:creationId xmlns:p14="http://schemas.microsoft.com/office/powerpoint/2010/main" val="4155359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5F3713-A28A-A846-92EE-FE42713D979F}"/>
              </a:ext>
            </a:extLst>
          </p:cNvPr>
          <p:cNvSpPr>
            <a:spLocks noGrp="1"/>
          </p:cNvSpPr>
          <p:nvPr>
            <p:ph idx="1"/>
          </p:nvPr>
        </p:nvSpPr>
        <p:spPr/>
        <p:txBody>
          <a:bodyPr/>
          <a:lstStyle/>
          <a:p>
            <a:r>
              <a:rPr lang="en-US" dirty="0"/>
              <a:t>Meetings of governmental bodies shall be:</a:t>
            </a:r>
          </a:p>
          <a:p>
            <a:pPr lvl="1"/>
            <a:r>
              <a:rPr lang="en-US" dirty="0"/>
              <a:t>Preceded by public notice</a:t>
            </a:r>
          </a:p>
          <a:p>
            <a:pPr lvl="1"/>
            <a:r>
              <a:rPr lang="en-US" b="1" dirty="0"/>
              <a:t>Conducted and executed in open session</a:t>
            </a:r>
          </a:p>
          <a:p>
            <a:pPr lvl="1"/>
            <a:r>
              <a:rPr lang="en-US" dirty="0"/>
              <a:t>Recorded in minutes</a:t>
            </a:r>
          </a:p>
          <a:p>
            <a:endParaRPr lang="en-US" dirty="0"/>
          </a:p>
          <a:p>
            <a:r>
              <a:rPr lang="en-US" dirty="0"/>
              <a:t>“Ambiguity in the construction or application of this chapter should be resolved in favor of openness.”</a:t>
            </a:r>
          </a:p>
          <a:p>
            <a:pPr lvl="8"/>
            <a:r>
              <a:rPr lang="en-US" dirty="0"/>
              <a:t>Iowa Code Chapter 21.1</a:t>
            </a:r>
          </a:p>
        </p:txBody>
      </p:sp>
      <p:sp>
        <p:nvSpPr>
          <p:cNvPr id="3" name="Title 2">
            <a:extLst>
              <a:ext uri="{FF2B5EF4-FFF2-40B4-BE49-F238E27FC236}">
                <a16:creationId xmlns:a16="http://schemas.microsoft.com/office/drawing/2014/main" id="{3FBC35B4-39F7-3644-A075-22F3E830C679}"/>
              </a:ext>
            </a:extLst>
          </p:cNvPr>
          <p:cNvSpPr>
            <a:spLocks noGrp="1"/>
          </p:cNvSpPr>
          <p:nvPr>
            <p:ph type="title"/>
          </p:nvPr>
        </p:nvSpPr>
        <p:spPr/>
        <p:txBody>
          <a:bodyPr/>
          <a:lstStyle/>
          <a:p>
            <a:r>
              <a:rPr lang="en-US"/>
              <a:t>Open meetings</a:t>
            </a:r>
          </a:p>
        </p:txBody>
      </p:sp>
    </p:spTree>
    <p:extLst>
      <p:ext uri="{BB962C8B-B14F-4D97-AF65-F5344CB8AC3E}">
        <p14:creationId xmlns:p14="http://schemas.microsoft.com/office/powerpoint/2010/main" val="4219340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Session</a:t>
            </a:r>
          </a:p>
        </p:txBody>
      </p:sp>
      <p:sp>
        <p:nvSpPr>
          <p:cNvPr id="3" name="Content Placeholder 2"/>
          <p:cNvSpPr>
            <a:spLocks noGrp="1"/>
          </p:cNvSpPr>
          <p:nvPr>
            <p:ph idx="1"/>
          </p:nvPr>
        </p:nvSpPr>
        <p:spPr>
          <a:xfrm>
            <a:off x="152400" y="1524000"/>
            <a:ext cx="4724400" cy="4495799"/>
          </a:xfrm>
        </p:spPr>
        <p:txBody>
          <a:bodyPr>
            <a:normAutofit/>
          </a:bodyPr>
          <a:lstStyle/>
          <a:p>
            <a:r>
              <a:rPr lang="en-US" dirty="0"/>
              <a:t>Public should have access to the entirety of the session</a:t>
            </a:r>
          </a:p>
          <a:p>
            <a:pPr lvl="1"/>
            <a:r>
              <a:rPr lang="en-US" dirty="0"/>
              <a:t>Special access to the meeting may be granted to persons with disabilities. </a:t>
            </a:r>
          </a:p>
          <a:p>
            <a:r>
              <a:rPr lang="en-US" dirty="0"/>
              <a:t>The public may use cameras or recording devices.</a:t>
            </a:r>
          </a:p>
          <a:p>
            <a:r>
              <a:rPr lang="en-US" dirty="0"/>
              <a:t>You still may enforce rules of decorum and remove unruly participants</a:t>
            </a:r>
          </a:p>
        </p:txBody>
      </p:sp>
      <p:pic>
        <p:nvPicPr>
          <p:cNvPr id="4" name="Picture 3">
            <a:extLst>
              <a:ext uri="{FF2B5EF4-FFF2-40B4-BE49-F238E27FC236}">
                <a16:creationId xmlns:a16="http://schemas.microsoft.com/office/drawing/2014/main" id="{CFC5EA23-0E3F-9A45-A962-C72120EDC871}"/>
              </a:ext>
            </a:extLst>
          </p:cNvPr>
          <p:cNvPicPr>
            <a:picLocks/>
          </p:cNvPicPr>
          <p:nvPr/>
        </p:nvPicPr>
        <p:blipFill>
          <a:blip r:embed="rId3"/>
          <a:stretch>
            <a:fillRect/>
          </a:stretch>
        </p:blipFill>
        <p:spPr>
          <a:xfrm>
            <a:off x="4953000" y="1143000"/>
            <a:ext cx="3810000" cy="3810000"/>
          </a:xfrm>
          <a:prstGeom prst="rect">
            <a:avLst/>
          </a:prstGeom>
        </p:spPr>
      </p:pic>
    </p:spTree>
    <p:extLst>
      <p:ext uri="{BB962C8B-B14F-4D97-AF65-F5344CB8AC3E}">
        <p14:creationId xmlns:p14="http://schemas.microsoft.com/office/powerpoint/2010/main" val="2980778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5F3713-A28A-A846-92EE-FE42713D979F}"/>
              </a:ext>
            </a:extLst>
          </p:cNvPr>
          <p:cNvSpPr>
            <a:spLocks noGrp="1"/>
          </p:cNvSpPr>
          <p:nvPr>
            <p:ph idx="1"/>
          </p:nvPr>
        </p:nvSpPr>
        <p:spPr/>
        <p:txBody>
          <a:bodyPr/>
          <a:lstStyle/>
          <a:p>
            <a:r>
              <a:rPr lang="en-US" dirty="0"/>
              <a:t>Meetings of governmental bodies shall be:</a:t>
            </a:r>
          </a:p>
          <a:p>
            <a:pPr lvl="1"/>
            <a:r>
              <a:rPr lang="en-US" dirty="0"/>
              <a:t>Preceded by public notice</a:t>
            </a:r>
          </a:p>
          <a:p>
            <a:pPr lvl="1"/>
            <a:r>
              <a:rPr lang="en-US" dirty="0"/>
              <a:t>Conducted and executed in open session</a:t>
            </a:r>
          </a:p>
          <a:p>
            <a:pPr lvl="1"/>
            <a:r>
              <a:rPr lang="en-US" b="1" dirty="0"/>
              <a:t>Recorded in minutes</a:t>
            </a:r>
          </a:p>
          <a:p>
            <a:endParaRPr lang="en-US" dirty="0"/>
          </a:p>
          <a:p>
            <a:r>
              <a:rPr lang="en-US" dirty="0"/>
              <a:t>“Ambiguity in the construction or application of this chapter should be resolved in favor of openness.”</a:t>
            </a:r>
          </a:p>
          <a:p>
            <a:pPr lvl="8"/>
            <a:r>
              <a:rPr lang="en-US" dirty="0"/>
              <a:t>Iowa Code Chapter 21.1</a:t>
            </a:r>
          </a:p>
        </p:txBody>
      </p:sp>
      <p:sp>
        <p:nvSpPr>
          <p:cNvPr id="3" name="Title 2">
            <a:extLst>
              <a:ext uri="{FF2B5EF4-FFF2-40B4-BE49-F238E27FC236}">
                <a16:creationId xmlns:a16="http://schemas.microsoft.com/office/drawing/2014/main" id="{3FBC35B4-39F7-3644-A075-22F3E830C679}"/>
              </a:ext>
            </a:extLst>
          </p:cNvPr>
          <p:cNvSpPr>
            <a:spLocks noGrp="1"/>
          </p:cNvSpPr>
          <p:nvPr>
            <p:ph type="title"/>
          </p:nvPr>
        </p:nvSpPr>
        <p:spPr/>
        <p:txBody>
          <a:bodyPr/>
          <a:lstStyle/>
          <a:p>
            <a:r>
              <a:rPr lang="en-US"/>
              <a:t>Open meetings</a:t>
            </a:r>
          </a:p>
        </p:txBody>
      </p:sp>
    </p:spTree>
    <p:extLst>
      <p:ext uri="{BB962C8B-B14F-4D97-AF65-F5344CB8AC3E}">
        <p14:creationId xmlns:p14="http://schemas.microsoft.com/office/powerpoint/2010/main" val="24289040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Minutes</a:t>
            </a:r>
          </a:p>
        </p:txBody>
      </p:sp>
      <p:sp>
        <p:nvSpPr>
          <p:cNvPr id="3" name="Content Placeholder 2"/>
          <p:cNvSpPr>
            <a:spLocks noGrp="1"/>
          </p:cNvSpPr>
          <p:nvPr>
            <p:ph idx="1"/>
          </p:nvPr>
        </p:nvSpPr>
        <p:spPr/>
        <p:txBody>
          <a:bodyPr>
            <a:normAutofit/>
          </a:bodyPr>
          <a:lstStyle/>
          <a:p>
            <a:r>
              <a:rPr lang="en-US" dirty="0"/>
              <a:t>Minutes should contain at a minimum</a:t>
            </a:r>
          </a:p>
          <a:p>
            <a:pPr lvl="1"/>
            <a:r>
              <a:rPr lang="en-US" dirty="0"/>
              <a:t>Date, time, and place </a:t>
            </a:r>
          </a:p>
          <a:p>
            <a:pPr lvl="1"/>
            <a:r>
              <a:rPr lang="en-US" dirty="0"/>
              <a:t>Members present and the action taken at any meeting </a:t>
            </a:r>
          </a:p>
          <a:p>
            <a:pPr lvl="1"/>
            <a:r>
              <a:rPr lang="en-US" dirty="0"/>
              <a:t>Votes by each member must be noted individually</a:t>
            </a:r>
          </a:p>
          <a:p>
            <a:r>
              <a:rPr lang="en-US" dirty="0"/>
              <a:t>Minutes become public record as soon as they are complete</a:t>
            </a:r>
          </a:p>
        </p:txBody>
      </p:sp>
    </p:spTree>
    <p:extLst>
      <p:ext uri="{BB962C8B-B14F-4D97-AF65-F5344CB8AC3E}">
        <p14:creationId xmlns:p14="http://schemas.microsoft.com/office/powerpoint/2010/main" val="2981700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62BFE3-8CAF-EB4F-A6DC-019BF41AB567}"/>
              </a:ext>
            </a:extLst>
          </p:cNvPr>
          <p:cNvSpPr>
            <a:spLocks noGrp="1"/>
          </p:cNvSpPr>
          <p:nvPr>
            <p:ph idx="1"/>
          </p:nvPr>
        </p:nvSpPr>
        <p:spPr/>
        <p:txBody>
          <a:bodyPr>
            <a:normAutofit/>
          </a:bodyPr>
          <a:lstStyle/>
          <a:p>
            <a:r>
              <a:rPr lang="en-US" dirty="0"/>
              <a:t>Meetings of governmental bodies shall be:</a:t>
            </a:r>
          </a:p>
          <a:p>
            <a:pPr lvl="1"/>
            <a:r>
              <a:rPr lang="en-US" dirty="0"/>
              <a:t>Preceded by public notice</a:t>
            </a:r>
          </a:p>
          <a:p>
            <a:pPr lvl="1"/>
            <a:r>
              <a:rPr lang="en-US" b="1" dirty="0"/>
              <a:t>Conducted and executed in open session</a:t>
            </a:r>
          </a:p>
          <a:p>
            <a:pPr lvl="1"/>
            <a:r>
              <a:rPr lang="en-US" dirty="0"/>
              <a:t>Recorded in minutes</a:t>
            </a:r>
          </a:p>
          <a:p>
            <a:endParaRPr lang="en-US" dirty="0"/>
          </a:p>
          <a:p>
            <a:r>
              <a:rPr lang="en-US" dirty="0"/>
              <a:t>This means </a:t>
            </a:r>
            <a:r>
              <a:rPr lang="en-US" b="1" i="1" u="sng" dirty="0"/>
              <a:t>all</a:t>
            </a:r>
            <a:r>
              <a:rPr lang="en-US" dirty="0"/>
              <a:t> meetings of a governmental body must be open to the public unless the item for discussion falls </a:t>
            </a:r>
            <a:r>
              <a:rPr lang="en-US" b="1" i="1" u="sng" dirty="0"/>
              <a:t>squarely</a:t>
            </a:r>
            <a:r>
              <a:rPr lang="en-US" dirty="0"/>
              <a:t> within one of the twelve reasons for going into closed session enumerated in Iowa Code 21.5.</a:t>
            </a:r>
          </a:p>
        </p:txBody>
      </p:sp>
      <p:sp>
        <p:nvSpPr>
          <p:cNvPr id="3" name="Title 2">
            <a:extLst>
              <a:ext uri="{FF2B5EF4-FFF2-40B4-BE49-F238E27FC236}">
                <a16:creationId xmlns:a16="http://schemas.microsoft.com/office/drawing/2014/main" id="{40CEAAEC-D20D-834D-8E30-7657DFA0BC24}"/>
              </a:ext>
            </a:extLst>
          </p:cNvPr>
          <p:cNvSpPr>
            <a:spLocks noGrp="1"/>
          </p:cNvSpPr>
          <p:nvPr>
            <p:ph type="title"/>
          </p:nvPr>
        </p:nvSpPr>
        <p:spPr/>
        <p:txBody>
          <a:bodyPr/>
          <a:lstStyle/>
          <a:p>
            <a:r>
              <a:rPr lang="en-US" dirty="0"/>
              <a:t>Closed sessions</a:t>
            </a:r>
          </a:p>
        </p:txBody>
      </p:sp>
    </p:spTree>
    <p:extLst>
      <p:ext uri="{BB962C8B-B14F-4D97-AF65-F5344CB8AC3E}">
        <p14:creationId xmlns:p14="http://schemas.microsoft.com/office/powerpoint/2010/main" val="2905506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a:xfrm>
            <a:off x="609600" y="1524001"/>
            <a:ext cx="7848600" cy="3733800"/>
          </a:xfrm>
        </p:spPr>
        <p:txBody>
          <a:bodyPr>
            <a:normAutofit/>
          </a:bodyPr>
          <a:lstStyle/>
          <a:p>
            <a:r>
              <a:rPr lang="en-US" dirty="0"/>
              <a:t>The Hereford County Extension Council is beginning to discuss the issue of cattle judging at next summer’s fair. It is proving to be a hotly </a:t>
            </a:r>
            <a:r>
              <a:rPr lang="en-US"/>
              <a:t>contested topic. </a:t>
            </a:r>
            <a:r>
              <a:rPr lang="en-US" dirty="0"/>
              <a:t>The Board requests that all of the public leave the meeting so they can discuss in private before making a decision.</a:t>
            </a:r>
          </a:p>
          <a:p>
            <a:endParaRPr lang="en-US" dirty="0"/>
          </a:p>
          <a:p>
            <a:r>
              <a:rPr lang="en-US" dirty="0"/>
              <a:t>Is this appropriate?</a:t>
            </a:r>
          </a:p>
          <a:p>
            <a:pPr marL="0" indent="0">
              <a:buNone/>
            </a:pPr>
            <a:endParaRPr lang="en-US" dirty="0"/>
          </a:p>
        </p:txBody>
      </p:sp>
    </p:spTree>
    <p:extLst>
      <p:ext uri="{BB962C8B-B14F-4D97-AF65-F5344CB8AC3E}">
        <p14:creationId xmlns:p14="http://schemas.microsoft.com/office/powerpoint/2010/main" val="1259449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Acceptable Closed Sessions </a:t>
            </a:r>
            <a:br>
              <a:rPr lang="en-US" dirty="0"/>
            </a:br>
            <a:r>
              <a:rPr lang="en-US" sz="1800" dirty="0"/>
              <a:t>(3 of the 12)</a:t>
            </a:r>
          </a:p>
        </p:txBody>
      </p:sp>
      <p:sp>
        <p:nvSpPr>
          <p:cNvPr id="3" name="Content Placeholder 2"/>
          <p:cNvSpPr>
            <a:spLocks noGrp="1"/>
          </p:cNvSpPr>
          <p:nvPr>
            <p:ph idx="1"/>
          </p:nvPr>
        </p:nvSpPr>
        <p:spPr>
          <a:xfrm>
            <a:off x="457200" y="1524001"/>
            <a:ext cx="5791200" cy="3733800"/>
          </a:xfrm>
        </p:spPr>
        <p:txBody>
          <a:bodyPr>
            <a:normAutofit fontScale="92500"/>
          </a:bodyPr>
          <a:lstStyle/>
          <a:p>
            <a:r>
              <a:rPr lang="en-US" dirty="0"/>
              <a:t>Strategizing about </a:t>
            </a:r>
            <a:r>
              <a:rPr lang="en-US" i="1" dirty="0"/>
              <a:t>pending or imminent </a:t>
            </a:r>
            <a:r>
              <a:rPr lang="en-US" dirty="0"/>
              <a:t>litigation (lawyer must be present)</a:t>
            </a:r>
          </a:p>
          <a:p>
            <a:r>
              <a:rPr lang="en-US" dirty="0"/>
              <a:t>Discussing the purchase or sale of </a:t>
            </a:r>
            <a:r>
              <a:rPr lang="en-US" i="1" dirty="0"/>
              <a:t>particular</a:t>
            </a:r>
            <a:r>
              <a:rPr lang="en-US" dirty="0"/>
              <a:t> real estate</a:t>
            </a:r>
          </a:p>
          <a:p>
            <a:r>
              <a:rPr lang="en-US" dirty="0"/>
              <a:t>To prevent needless or irreparable injury to the reputation of an individual whose professional competency is being evaluated</a:t>
            </a:r>
          </a:p>
          <a:p>
            <a:pPr lvl="1"/>
            <a:r>
              <a:rPr lang="en-US" dirty="0"/>
              <a:t>the individual must request a closed session</a:t>
            </a:r>
          </a:p>
        </p:txBody>
      </p:sp>
      <p:pic>
        <p:nvPicPr>
          <p:cNvPr id="4" name="Picture 3">
            <a:extLst>
              <a:ext uri="{FF2B5EF4-FFF2-40B4-BE49-F238E27FC236}">
                <a16:creationId xmlns:a16="http://schemas.microsoft.com/office/drawing/2014/main" id="{04A5BC75-81A5-5D4A-92ED-95B2D0FCA26E}"/>
              </a:ext>
            </a:extLst>
          </p:cNvPr>
          <p:cNvPicPr>
            <a:picLocks/>
          </p:cNvPicPr>
          <p:nvPr/>
        </p:nvPicPr>
        <p:blipFill>
          <a:blip r:embed="rId3"/>
          <a:stretch>
            <a:fillRect/>
          </a:stretch>
        </p:blipFill>
        <p:spPr>
          <a:xfrm>
            <a:off x="5332071" y="1546187"/>
            <a:ext cx="3810000" cy="3810000"/>
          </a:xfrm>
          <a:prstGeom prst="rect">
            <a:avLst/>
          </a:prstGeom>
        </p:spPr>
      </p:pic>
    </p:spTree>
    <p:extLst>
      <p:ext uri="{BB962C8B-B14F-4D97-AF65-F5344CB8AC3E}">
        <p14:creationId xmlns:p14="http://schemas.microsoft.com/office/powerpoint/2010/main" val="25389602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for a closed session</a:t>
            </a:r>
          </a:p>
        </p:txBody>
      </p:sp>
      <p:sp>
        <p:nvSpPr>
          <p:cNvPr id="3" name="Content Placeholder 2"/>
          <p:cNvSpPr>
            <a:spLocks noGrp="1"/>
          </p:cNvSpPr>
          <p:nvPr>
            <p:ph idx="1"/>
          </p:nvPr>
        </p:nvSpPr>
        <p:spPr>
          <a:xfrm>
            <a:off x="609600" y="1524000"/>
            <a:ext cx="8153400" cy="4038599"/>
          </a:xfrm>
        </p:spPr>
        <p:txBody>
          <a:bodyPr>
            <a:normAutofit/>
          </a:bodyPr>
          <a:lstStyle/>
          <a:p>
            <a:r>
              <a:rPr lang="en-US" b="1" dirty="0"/>
              <a:t>Pass</a:t>
            </a:r>
            <a:r>
              <a:rPr lang="en-US" dirty="0"/>
              <a:t> a motion by a vote of two-thirds of members</a:t>
            </a:r>
          </a:p>
          <a:p>
            <a:r>
              <a:rPr lang="en-US" b="1" dirty="0"/>
              <a:t>State </a:t>
            </a:r>
            <a:r>
              <a:rPr lang="en-US" dirty="0"/>
              <a:t>in the minutes the reason for the closed session </a:t>
            </a:r>
          </a:p>
          <a:p>
            <a:r>
              <a:rPr lang="en-US" b="1" dirty="0"/>
              <a:t>Keep</a:t>
            </a:r>
            <a:r>
              <a:rPr lang="en-US" dirty="0"/>
              <a:t> minutes during the closed session with details of all discussions, persons present and actions taken</a:t>
            </a:r>
          </a:p>
          <a:p>
            <a:r>
              <a:rPr lang="en-US" b="1" dirty="0"/>
              <a:t>Record</a:t>
            </a:r>
            <a:r>
              <a:rPr lang="en-US" dirty="0"/>
              <a:t> audio or video of the closed session, and retain for at least one year after the date of the meeting</a:t>
            </a:r>
          </a:p>
          <a:p>
            <a:r>
              <a:rPr lang="en-US" b="1" dirty="0"/>
              <a:t>Discuss</a:t>
            </a:r>
            <a:r>
              <a:rPr lang="en-US" dirty="0"/>
              <a:t> only what is on the agenda</a:t>
            </a:r>
          </a:p>
          <a:p>
            <a:r>
              <a:rPr lang="en-US" b="1" dirty="0"/>
              <a:t>Vote</a:t>
            </a:r>
            <a:r>
              <a:rPr lang="en-US" dirty="0"/>
              <a:t> on the issue discussed in the </a:t>
            </a:r>
            <a:r>
              <a:rPr lang="en-US" u="sng" dirty="0"/>
              <a:t>public session</a:t>
            </a:r>
            <a:r>
              <a:rPr lang="en-US" dirty="0"/>
              <a:t> </a:t>
            </a:r>
          </a:p>
        </p:txBody>
      </p:sp>
    </p:spTree>
    <p:extLst>
      <p:ext uri="{BB962C8B-B14F-4D97-AF65-F5344CB8AC3E}">
        <p14:creationId xmlns:p14="http://schemas.microsoft.com/office/powerpoint/2010/main" val="2813199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629265" y="1752600"/>
            <a:ext cx="8153400" cy="3733800"/>
          </a:xfrm>
          <a:noFill/>
        </p:spPr>
        <p:txBody>
          <a:bodyPr/>
          <a:lstStyle/>
          <a:p>
            <a:r>
              <a:rPr lang="en-US" dirty="0"/>
              <a:t>Meetings of governmental bodies shall be:</a:t>
            </a:r>
          </a:p>
          <a:p>
            <a:pPr lvl="1"/>
            <a:r>
              <a:rPr lang="en-US" dirty="0"/>
              <a:t>Preceded by public notice</a:t>
            </a:r>
          </a:p>
          <a:p>
            <a:pPr lvl="1"/>
            <a:r>
              <a:rPr lang="en-US" dirty="0"/>
              <a:t>Conducted and executed in open session</a:t>
            </a:r>
          </a:p>
          <a:p>
            <a:pPr lvl="1"/>
            <a:r>
              <a:rPr lang="en-US" dirty="0"/>
              <a:t>Recorded in minutes</a:t>
            </a:r>
          </a:p>
          <a:p>
            <a:endParaRPr lang="en-US" dirty="0"/>
          </a:p>
          <a:p>
            <a:r>
              <a:rPr lang="en-US" dirty="0"/>
              <a:t>“Ambiguity in the construction or application of this chapter should be resolved in favor of openness.”</a:t>
            </a:r>
          </a:p>
          <a:p>
            <a:pPr lvl="8"/>
            <a:r>
              <a:rPr lang="en-US" dirty="0"/>
              <a:t>Iowa Code Chapter 21.1</a:t>
            </a:r>
          </a:p>
        </p:txBody>
      </p:sp>
      <p:sp>
        <p:nvSpPr>
          <p:cNvPr id="8" name="Title 1"/>
          <p:cNvSpPr txBox="1">
            <a:spLocks/>
          </p:cNvSpPr>
          <p:nvPr/>
        </p:nvSpPr>
        <p:spPr>
          <a:xfrm>
            <a:off x="990600" y="304800"/>
            <a:ext cx="74676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kern="1200">
                <a:solidFill>
                  <a:schemeClr val="tx1"/>
                </a:solidFill>
                <a:latin typeface="Arial Black" pitchFamily="34" charset="0"/>
                <a:ea typeface="+mj-ea"/>
                <a:cs typeface="+mj-cs"/>
              </a:defRPr>
            </a:lvl1pPr>
          </a:lstStyle>
          <a:p>
            <a:r>
              <a:rPr lang="en-US"/>
              <a:t>Open Meetings</a:t>
            </a:r>
            <a:endParaRPr lang="en-US" dirty="0"/>
          </a:p>
        </p:txBody>
      </p:sp>
    </p:spTree>
    <p:extLst>
      <p:ext uri="{BB962C8B-B14F-4D97-AF65-F5344CB8AC3E}">
        <p14:creationId xmlns:p14="http://schemas.microsoft.com/office/powerpoint/2010/main" val="21424388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3D74DA-8011-8041-BF3B-39ED5B9CA7EB}"/>
              </a:ext>
            </a:extLst>
          </p:cNvPr>
          <p:cNvSpPr>
            <a:spLocks noGrp="1"/>
          </p:cNvSpPr>
          <p:nvPr>
            <p:ph idx="1"/>
          </p:nvPr>
        </p:nvSpPr>
        <p:spPr/>
        <p:txBody>
          <a:bodyPr/>
          <a:lstStyle/>
          <a:p>
            <a:r>
              <a:rPr lang="en-US" dirty="0"/>
              <a:t>A meeting of a governmental body to discuss strategy in matters relating to </a:t>
            </a:r>
            <a:r>
              <a:rPr lang="en-US" dirty="0">
                <a:highlight>
                  <a:srgbClr val="FFFF00"/>
                </a:highlight>
              </a:rPr>
              <a:t>employment conditions </a:t>
            </a:r>
            <a:r>
              <a:rPr lang="en-US" dirty="0"/>
              <a:t>of employees of the governmental body who are not covered by a collective bargaining agreement under Chapter 20 is exempt from this chapter. </a:t>
            </a:r>
          </a:p>
          <a:p>
            <a:endParaRPr lang="en-US" dirty="0"/>
          </a:p>
          <a:p>
            <a:r>
              <a:rPr lang="en-US" dirty="0"/>
              <a:t>If it is ”exempt from this chapter,” as opposed to a closed session, it means none of the </a:t>
            </a:r>
            <a:r>
              <a:rPr lang="en-US"/>
              <a:t>other provisions of Chapter 21 apply.</a:t>
            </a:r>
            <a:endParaRPr lang="en-US" dirty="0"/>
          </a:p>
        </p:txBody>
      </p:sp>
      <p:sp>
        <p:nvSpPr>
          <p:cNvPr id="3" name="Title 2">
            <a:extLst>
              <a:ext uri="{FF2B5EF4-FFF2-40B4-BE49-F238E27FC236}">
                <a16:creationId xmlns:a16="http://schemas.microsoft.com/office/drawing/2014/main" id="{4E12518D-330E-8C46-A254-0DFF13C14F67}"/>
              </a:ext>
            </a:extLst>
          </p:cNvPr>
          <p:cNvSpPr>
            <a:spLocks noGrp="1"/>
          </p:cNvSpPr>
          <p:nvPr>
            <p:ph type="title"/>
          </p:nvPr>
        </p:nvSpPr>
        <p:spPr/>
        <p:txBody>
          <a:bodyPr/>
          <a:lstStyle/>
          <a:p>
            <a:r>
              <a:rPr lang="en-US" dirty="0"/>
              <a:t>Exempt session  </a:t>
            </a:r>
            <a:r>
              <a:rPr lang="en-US" sz="1800" dirty="0"/>
              <a:t>(21.9)</a:t>
            </a:r>
          </a:p>
        </p:txBody>
      </p:sp>
    </p:spTree>
    <p:extLst>
      <p:ext uri="{BB962C8B-B14F-4D97-AF65-F5344CB8AC3E}">
        <p14:creationId xmlns:p14="http://schemas.microsoft.com/office/powerpoint/2010/main" val="1487815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84D5E6-3CA7-3D47-8362-33225886AB07}"/>
              </a:ext>
            </a:extLst>
          </p:cNvPr>
          <p:cNvSpPr>
            <a:spLocks noGrp="1"/>
          </p:cNvSpPr>
          <p:nvPr>
            <p:ph idx="1"/>
          </p:nvPr>
        </p:nvSpPr>
        <p:spPr/>
        <p:txBody>
          <a:bodyPr/>
          <a:lstStyle/>
          <a:p>
            <a:r>
              <a:rPr lang="en-US" dirty="0"/>
              <a:t>Wages, hours, vacations, insurance, holidays, leaves of absence, shift differentials, overtime compensation, supplemental pay, seniority, transfer procedures, job classifications, health and safety matters, evaluation procedures, procedures for staff reduction, in-service training…. </a:t>
            </a:r>
          </a:p>
        </p:txBody>
      </p:sp>
      <p:sp>
        <p:nvSpPr>
          <p:cNvPr id="3" name="Title 2">
            <a:extLst>
              <a:ext uri="{FF2B5EF4-FFF2-40B4-BE49-F238E27FC236}">
                <a16:creationId xmlns:a16="http://schemas.microsoft.com/office/drawing/2014/main" id="{1240133C-9934-D84D-93BF-B564C2DB3099}"/>
              </a:ext>
            </a:extLst>
          </p:cNvPr>
          <p:cNvSpPr>
            <a:spLocks noGrp="1"/>
          </p:cNvSpPr>
          <p:nvPr>
            <p:ph type="title"/>
          </p:nvPr>
        </p:nvSpPr>
        <p:spPr/>
        <p:txBody>
          <a:bodyPr/>
          <a:lstStyle/>
          <a:p>
            <a:r>
              <a:rPr lang="en-US" dirty="0"/>
              <a:t>Employment conditions</a:t>
            </a:r>
          </a:p>
        </p:txBody>
      </p:sp>
    </p:spTree>
    <p:extLst>
      <p:ext uri="{BB962C8B-B14F-4D97-AF65-F5344CB8AC3E}">
        <p14:creationId xmlns:p14="http://schemas.microsoft.com/office/powerpoint/2010/main" val="13334305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The law provides for civil lawsuits</a:t>
            </a:r>
          </a:p>
          <a:p>
            <a:r>
              <a:rPr lang="en-US" dirty="0"/>
              <a:t>Ignorance of the law is not a defense!</a:t>
            </a:r>
          </a:p>
          <a:p>
            <a:r>
              <a:rPr lang="en-US" dirty="0"/>
              <a:t>A court can assess damages between $100 and $500, order payment of costs and attorney fees, and remove repeat violators from office. </a:t>
            </a:r>
          </a:p>
          <a:p>
            <a:r>
              <a:rPr lang="en-US" dirty="0"/>
              <a:t>If a member of a governmental body knowingly participated in a violation, damages increase to $1,000-$2,500. </a:t>
            </a:r>
          </a:p>
          <a:p>
            <a:endParaRPr lang="en-US" dirty="0"/>
          </a:p>
        </p:txBody>
      </p:sp>
      <p:sp>
        <p:nvSpPr>
          <p:cNvPr id="3" name="Title 2"/>
          <p:cNvSpPr>
            <a:spLocks noGrp="1"/>
          </p:cNvSpPr>
          <p:nvPr>
            <p:ph type="title"/>
          </p:nvPr>
        </p:nvSpPr>
        <p:spPr/>
        <p:txBody>
          <a:bodyPr/>
          <a:lstStyle/>
          <a:p>
            <a:r>
              <a:rPr lang="en-US" dirty="0"/>
              <a:t>Penalties for Violations</a:t>
            </a:r>
          </a:p>
        </p:txBody>
      </p:sp>
    </p:spTree>
    <p:extLst>
      <p:ext uri="{BB962C8B-B14F-4D97-AF65-F5344CB8AC3E}">
        <p14:creationId xmlns:p14="http://schemas.microsoft.com/office/powerpoint/2010/main" val="37717657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Damages will not be assessed against officials who</a:t>
            </a:r>
          </a:p>
          <a:p>
            <a:pPr lvl="1"/>
            <a:r>
              <a:rPr lang="en-US" dirty="0"/>
              <a:t>Voted against the violation</a:t>
            </a:r>
          </a:p>
          <a:p>
            <a:pPr lvl="1"/>
            <a:r>
              <a:rPr lang="en-US" dirty="0"/>
              <a:t>Refused to participate in the violation</a:t>
            </a:r>
          </a:p>
          <a:p>
            <a:pPr lvl="1"/>
            <a:r>
              <a:rPr lang="en-US" dirty="0"/>
              <a:t>Engaged in efforts to resist the violation</a:t>
            </a:r>
          </a:p>
          <a:p>
            <a:r>
              <a:rPr lang="en-US" dirty="0"/>
              <a:t>You cannot be held liable if you act on advice of:</a:t>
            </a:r>
          </a:p>
          <a:p>
            <a:pPr lvl="1"/>
            <a:r>
              <a:rPr lang="en-US" dirty="0"/>
              <a:t>Your attorney</a:t>
            </a:r>
          </a:p>
          <a:p>
            <a:pPr lvl="1"/>
            <a:r>
              <a:rPr lang="en-US" dirty="0"/>
              <a:t>An opinion of the Iowa Attorney General </a:t>
            </a:r>
          </a:p>
          <a:p>
            <a:pPr lvl="1"/>
            <a:r>
              <a:rPr lang="en-US" dirty="0"/>
              <a:t>Iowa Public Information Board</a:t>
            </a:r>
          </a:p>
        </p:txBody>
      </p:sp>
      <p:sp>
        <p:nvSpPr>
          <p:cNvPr id="3" name="Title 2"/>
          <p:cNvSpPr>
            <a:spLocks noGrp="1"/>
          </p:cNvSpPr>
          <p:nvPr>
            <p:ph type="title"/>
          </p:nvPr>
        </p:nvSpPr>
        <p:spPr/>
        <p:txBody>
          <a:bodyPr/>
          <a:lstStyle/>
          <a:p>
            <a:r>
              <a:rPr lang="en-US" dirty="0"/>
              <a:t>Penalties for Violations</a:t>
            </a:r>
          </a:p>
        </p:txBody>
      </p:sp>
    </p:spTree>
    <p:extLst>
      <p:ext uri="{BB962C8B-B14F-4D97-AF65-F5344CB8AC3E}">
        <p14:creationId xmlns:p14="http://schemas.microsoft.com/office/powerpoint/2010/main" val="41330092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Thank You</a:t>
            </a:r>
            <a:endParaRPr lang="en-US" dirty="0"/>
          </a:p>
        </p:txBody>
      </p:sp>
    </p:spTree>
    <p:extLst>
      <p:ext uri="{BB962C8B-B14F-4D97-AF65-F5344CB8AC3E}">
        <p14:creationId xmlns:p14="http://schemas.microsoft.com/office/powerpoint/2010/main" val="2562549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20340" y="1752600"/>
            <a:ext cx="3154680" cy="49593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29265" y="1752600"/>
            <a:ext cx="8153400" cy="3733800"/>
          </a:xfrm>
          <a:noFill/>
        </p:spPr>
        <p:txBody>
          <a:bodyPr>
            <a:normAutofit/>
          </a:bodyPr>
          <a:lstStyle/>
          <a:p>
            <a:r>
              <a:rPr lang="en-US" dirty="0"/>
              <a:t>Meetings of </a:t>
            </a:r>
            <a:r>
              <a:rPr lang="en-US" b="1" dirty="0"/>
              <a:t>governmental bodies </a:t>
            </a:r>
            <a:r>
              <a:rPr lang="en-US" dirty="0"/>
              <a:t>shall be:</a:t>
            </a:r>
          </a:p>
          <a:p>
            <a:pPr lvl="1"/>
            <a:r>
              <a:rPr lang="en-US" dirty="0"/>
              <a:t>Preceded by public notice</a:t>
            </a:r>
          </a:p>
          <a:p>
            <a:pPr lvl="1"/>
            <a:r>
              <a:rPr lang="en-US" dirty="0"/>
              <a:t>Conducted and executed in open session</a:t>
            </a:r>
          </a:p>
          <a:p>
            <a:pPr lvl="1"/>
            <a:r>
              <a:rPr lang="en-US" dirty="0"/>
              <a:t>Recorded in minutes</a:t>
            </a:r>
          </a:p>
          <a:p>
            <a:endParaRPr lang="en-US" dirty="0"/>
          </a:p>
          <a:p>
            <a:pPr marL="457200" lvl="1" indent="0">
              <a:buNone/>
            </a:pPr>
            <a:endParaRPr lang="en-US" dirty="0"/>
          </a:p>
        </p:txBody>
      </p:sp>
      <p:sp>
        <p:nvSpPr>
          <p:cNvPr id="5" name="Title 1"/>
          <p:cNvSpPr>
            <a:spLocks noGrp="1"/>
          </p:cNvSpPr>
          <p:nvPr>
            <p:ph type="title"/>
          </p:nvPr>
        </p:nvSpPr>
        <p:spPr>
          <a:xfrm>
            <a:off x="990600" y="304800"/>
            <a:ext cx="7467600" cy="1143000"/>
          </a:xfrm>
        </p:spPr>
        <p:txBody>
          <a:bodyPr/>
          <a:lstStyle/>
          <a:p>
            <a:r>
              <a:rPr lang="en-US" dirty="0"/>
              <a:t>Open Meetings</a:t>
            </a:r>
          </a:p>
        </p:txBody>
      </p:sp>
    </p:spTree>
    <p:extLst>
      <p:ext uri="{BB962C8B-B14F-4D97-AF65-F5344CB8AC3E}">
        <p14:creationId xmlns:p14="http://schemas.microsoft.com/office/powerpoint/2010/main" val="3208256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30C19C-11F8-5D48-A33F-2E84C20167C1}"/>
              </a:ext>
            </a:extLst>
          </p:cNvPr>
          <p:cNvSpPr>
            <a:spLocks noGrp="1"/>
          </p:cNvSpPr>
          <p:nvPr>
            <p:ph idx="1"/>
          </p:nvPr>
        </p:nvSpPr>
        <p:spPr/>
        <p:txBody>
          <a:bodyPr>
            <a:normAutofit lnSpcReduction="10000"/>
          </a:bodyPr>
          <a:lstStyle/>
          <a:p>
            <a:r>
              <a:rPr lang="en-US" b="1" dirty="0"/>
              <a:t>Governmental body </a:t>
            </a:r>
            <a:r>
              <a:rPr lang="en-US" dirty="0"/>
              <a:t>means</a:t>
            </a:r>
          </a:p>
          <a:p>
            <a:pPr lvl="1"/>
            <a:r>
              <a:rPr lang="en-US" dirty="0"/>
              <a:t>A board, council, commission or other governing body expressly created by the statutes of this state or executive order.</a:t>
            </a:r>
          </a:p>
          <a:p>
            <a:pPr lvl="1"/>
            <a:r>
              <a:rPr lang="en-US" dirty="0"/>
              <a:t>A board, council, commission or other governing body of a political subdivision or tax-supported district in this state.</a:t>
            </a:r>
          </a:p>
          <a:p>
            <a:pPr lvl="1"/>
            <a:endParaRPr lang="en-US" dirty="0"/>
          </a:p>
          <a:p>
            <a:r>
              <a:rPr lang="en-US" dirty="0"/>
              <a:t>County Extension Councils are created by state law and are therefore governmental bodies.</a:t>
            </a:r>
          </a:p>
          <a:p>
            <a:pPr lvl="1"/>
            <a:r>
              <a:rPr lang="en-US" dirty="0"/>
              <a:t>Iowa Code 176A.5</a:t>
            </a:r>
          </a:p>
          <a:p>
            <a:endParaRPr lang="en-US" dirty="0"/>
          </a:p>
        </p:txBody>
      </p:sp>
      <p:sp>
        <p:nvSpPr>
          <p:cNvPr id="3" name="Title 2">
            <a:extLst>
              <a:ext uri="{FF2B5EF4-FFF2-40B4-BE49-F238E27FC236}">
                <a16:creationId xmlns:a16="http://schemas.microsoft.com/office/drawing/2014/main" id="{ADBE4148-15D5-9A46-8AD9-12E237C23769}"/>
              </a:ext>
            </a:extLst>
          </p:cNvPr>
          <p:cNvSpPr>
            <a:spLocks noGrp="1"/>
          </p:cNvSpPr>
          <p:nvPr>
            <p:ph type="title"/>
          </p:nvPr>
        </p:nvSpPr>
        <p:spPr/>
        <p:txBody>
          <a:bodyPr/>
          <a:lstStyle/>
          <a:p>
            <a:r>
              <a:rPr lang="en-US" dirty="0"/>
              <a:t>Open Meetings</a:t>
            </a:r>
          </a:p>
        </p:txBody>
      </p:sp>
    </p:spTree>
    <p:extLst>
      <p:ext uri="{BB962C8B-B14F-4D97-AF65-F5344CB8AC3E}">
        <p14:creationId xmlns:p14="http://schemas.microsoft.com/office/powerpoint/2010/main" val="1821545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lstStyle/>
          <a:p>
            <a:pPr marL="0" indent="0">
              <a:buNone/>
            </a:pPr>
            <a:r>
              <a:rPr lang="en-US" dirty="0"/>
              <a:t>The </a:t>
            </a:r>
            <a:r>
              <a:rPr lang="en-US" dirty="0" err="1"/>
              <a:t>Buildingless</a:t>
            </a:r>
            <a:r>
              <a:rPr lang="en-US" dirty="0"/>
              <a:t> County Extension Council has created an ad hoc subcommittee of its members to find new space to lease for the county extension office. </a:t>
            </a:r>
          </a:p>
          <a:p>
            <a:pPr marL="0" indent="0">
              <a:buNone/>
            </a:pPr>
            <a:endParaRPr lang="en-US" dirty="0"/>
          </a:p>
          <a:p>
            <a:pPr marL="0" indent="0">
              <a:buNone/>
            </a:pPr>
            <a:r>
              <a:rPr lang="en-US" dirty="0"/>
              <a:t>Is this subcommittee a “government body”?</a:t>
            </a:r>
          </a:p>
          <a:p>
            <a:pPr marL="0" indent="0">
              <a:buNone/>
            </a:pPr>
            <a:endParaRPr lang="en-US" dirty="0"/>
          </a:p>
          <a:p>
            <a:pPr marL="0" indent="0">
              <a:buNone/>
            </a:pPr>
            <a:r>
              <a:rPr lang="en-US" dirty="0"/>
              <a:t>What information do you need to make that determination?</a:t>
            </a:r>
          </a:p>
        </p:txBody>
      </p:sp>
    </p:spTree>
    <p:extLst>
      <p:ext uri="{BB962C8B-B14F-4D97-AF65-F5344CB8AC3E}">
        <p14:creationId xmlns:p14="http://schemas.microsoft.com/office/powerpoint/2010/main" val="2717714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Subcommittees</a:t>
            </a:r>
          </a:p>
        </p:txBody>
      </p:sp>
      <p:sp>
        <p:nvSpPr>
          <p:cNvPr id="3" name="Content Placeholder 2"/>
          <p:cNvSpPr>
            <a:spLocks noGrp="1"/>
          </p:cNvSpPr>
          <p:nvPr>
            <p:ph idx="1"/>
          </p:nvPr>
        </p:nvSpPr>
        <p:spPr/>
        <p:txBody>
          <a:bodyPr/>
          <a:lstStyle/>
          <a:p>
            <a:pPr marL="0" indent="0">
              <a:buNone/>
            </a:pPr>
            <a:r>
              <a:rPr lang="en-US" dirty="0"/>
              <a:t>Subcommittees or advisory boards may or may not be considered a “governmental body”.</a:t>
            </a:r>
          </a:p>
          <a:p>
            <a:pPr marL="0" indent="0">
              <a:buNone/>
            </a:pPr>
            <a:endParaRPr lang="en-US" dirty="0"/>
          </a:p>
          <a:p>
            <a:r>
              <a:rPr lang="en-US" dirty="0"/>
              <a:t>Is the advisory board established by statute?</a:t>
            </a:r>
          </a:p>
          <a:p>
            <a:r>
              <a:rPr lang="en-US" dirty="0"/>
              <a:t>Does the subcommittee contain a quorum of the larger governmental body?</a:t>
            </a:r>
          </a:p>
          <a:p>
            <a:r>
              <a:rPr lang="en-US" dirty="0"/>
              <a:t>Is the subcommittee making decisions (vs. recommendations) that are the responsibility of the body as </a:t>
            </a:r>
            <a:r>
              <a:rPr lang="en-US"/>
              <a:t>a whole?</a:t>
            </a:r>
            <a:endParaRPr lang="en-US" dirty="0"/>
          </a:p>
        </p:txBody>
      </p:sp>
    </p:spTree>
    <p:extLst>
      <p:ext uri="{BB962C8B-B14F-4D97-AF65-F5344CB8AC3E}">
        <p14:creationId xmlns:p14="http://schemas.microsoft.com/office/powerpoint/2010/main" val="1073764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1713865"/>
            <a:ext cx="1371600" cy="49593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a:spLocks noGrp="1"/>
          </p:cNvSpPr>
          <p:nvPr>
            <p:ph type="title"/>
          </p:nvPr>
        </p:nvSpPr>
        <p:spPr>
          <a:xfrm>
            <a:off x="990600" y="304800"/>
            <a:ext cx="7467600" cy="1143000"/>
          </a:xfrm>
        </p:spPr>
        <p:txBody>
          <a:bodyPr/>
          <a:lstStyle/>
          <a:p>
            <a:r>
              <a:rPr lang="en-US" dirty="0"/>
              <a:t>Open Meetings</a:t>
            </a:r>
          </a:p>
        </p:txBody>
      </p:sp>
      <p:sp>
        <p:nvSpPr>
          <p:cNvPr id="8" name="Content Placeholder 2">
            <a:extLst>
              <a:ext uri="{FF2B5EF4-FFF2-40B4-BE49-F238E27FC236}">
                <a16:creationId xmlns:a16="http://schemas.microsoft.com/office/drawing/2014/main" id="{05940095-EE74-FC4D-90F0-506936DAA04D}"/>
              </a:ext>
            </a:extLst>
          </p:cNvPr>
          <p:cNvSpPr>
            <a:spLocks noGrp="1"/>
          </p:cNvSpPr>
          <p:nvPr>
            <p:ph idx="1"/>
          </p:nvPr>
        </p:nvSpPr>
        <p:spPr>
          <a:xfrm>
            <a:off x="629265" y="1752600"/>
            <a:ext cx="8153400" cy="3733800"/>
          </a:xfrm>
          <a:noFill/>
        </p:spPr>
        <p:txBody>
          <a:bodyPr>
            <a:normAutofit/>
          </a:bodyPr>
          <a:lstStyle/>
          <a:p>
            <a:r>
              <a:rPr lang="en-US" b="1" dirty="0"/>
              <a:t>Meetings</a:t>
            </a:r>
            <a:r>
              <a:rPr lang="en-US" dirty="0"/>
              <a:t> of governmental bodies shall be:</a:t>
            </a:r>
          </a:p>
          <a:p>
            <a:pPr lvl="1"/>
            <a:r>
              <a:rPr lang="en-US" dirty="0"/>
              <a:t>Preceded by public notice</a:t>
            </a:r>
          </a:p>
          <a:p>
            <a:pPr lvl="1"/>
            <a:r>
              <a:rPr lang="en-US" dirty="0"/>
              <a:t>Conducted and executed in open session</a:t>
            </a:r>
          </a:p>
          <a:p>
            <a:pPr lvl="1"/>
            <a:r>
              <a:rPr lang="en-US" dirty="0"/>
              <a:t>Recorded in minutes</a:t>
            </a:r>
          </a:p>
          <a:p>
            <a:endParaRPr lang="en-US" dirty="0"/>
          </a:p>
          <a:p>
            <a:pPr marL="457200" lvl="1" indent="0">
              <a:buNone/>
            </a:pPr>
            <a:endParaRPr lang="en-US" dirty="0"/>
          </a:p>
        </p:txBody>
      </p:sp>
    </p:spTree>
    <p:extLst>
      <p:ext uri="{BB962C8B-B14F-4D97-AF65-F5344CB8AC3E}">
        <p14:creationId xmlns:p14="http://schemas.microsoft.com/office/powerpoint/2010/main" val="2005139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a:t>
            </a:r>
          </a:p>
        </p:txBody>
      </p:sp>
      <p:sp>
        <p:nvSpPr>
          <p:cNvPr id="6" name="Content Placeholder 2"/>
          <p:cNvSpPr>
            <a:spLocks noGrp="1"/>
          </p:cNvSpPr>
          <p:nvPr>
            <p:ph idx="1"/>
          </p:nvPr>
        </p:nvSpPr>
        <p:spPr>
          <a:xfrm>
            <a:off x="332815" y="1807995"/>
            <a:ext cx="5534585" cy="4351338"/>
          </a:xfrm>
          <a:noFill/>
        </p:spPr>
        <p:txBody>
          <a:bodyPr>
            <a:normAutofit/>
          </a:bodyPr>
          <a:lstStyle/>
          <a:p>
            <a:pPr marL="0" indent="0">
              <a:buNone/>
            </a:pPr>
            <a:r>
              <a:rPr lang="en-US" dirty="0"/>
              <a:t>“Meeting” means a: </a:t>
            </a:r>
          </a:p>
          <a:p>
            <a:pPr marL="914400" lvl="1" indent="-457200">
              <a:buFont typeface="+mj-lt"/>
              <a:buAutoNum type="arabicPeriod"/>
            </a:pPr>
            <a:r>
              <a:rPr lang="en-US" b="1" dirty="0">
                <a:highlight>
                  <a:srgbClr val="FFFF00"/>
                </a:highlight>
              </a:rPr>
              <a:t>gathering</a:t>
            </a:r>
            <a:r>
              <a:rPr lang="en-US" b="1" dirty="0"/>
              <a:t> </a:t>
            </a:r>
          </a:p>
          <a:p>
            <a:pPr marL="1371600" lvl="2" indent="-457200">
              <a:buFont typeface="+mj-lt"/>
              <a:buAutoNum type="alphaLcPeriod"/>
            </a:pPr>
            <a:r>
              <a:rPr lang="en-US" b="1" dirty="0"/>
              <a:t>in person or by electronic means </a:t>
            </a:r>
          </a:p>
          <a:p>
            <a:pPr marL="1371600" lvl="2" indent="-457200">
              <a:buFont typeface="+mj-lt"/>
              <a:buAutoNum type="alphaLcPeriod"/>
            </a:pPr>
            <a:r>
              <a:rPr lang="en-US" b="1" dirty="0"/>
              <a:t>formal or informal </a:t>
            </a:r>
          </a:p>
          <a:p>
            <a:pPr marL="914400" lvl="1" indent="-457200">
              <a:buFont typeface="+mj-lt"/>
              <a:buAutoNum type="arabicPeriod"/>
            </a:pPr>
            <a:r>
              <a:rPr lang="en-US" dirty="0"/>
              <a:t>of a </a:t>
            </a:r>
            <a:r>
              <a:rPr lang="en-US" dirty="0">
                <a:highlight>
                  <a:srgbClr val="FFFF00"/>
                </a:highlight>
              </a:rPr>
              <a:t>majority of the members </a:t>
            </a:r>
          </a:p>
          <a:p>
            <a:pPr marL="914400" lvl="1" indent="-457200">
              <a:buFont typeface="+mj-lt"/>
              <a:buAutoNum type="arabicPeriod"/>
            </a:pPr>
            <a:r>
              <a:rPr lang="en-US" dirty="0"/>
              <a:t>where there is </a:t>
            </a:r>
            <a:r>
              <a:rPr lang="en-US" dirty="0">
                <a:highlight>
                  <a:srgbClr val="FFFF00"/>
                </a:highlight>
              </a:rPr>
              <a:t>deliberation or action </a:t>
            </a:r>
            <a:r>
              <a:rPr lang="en-US" dirty="0"/>
              <a:t>upon any matter within the scope of the governmental body’s </a:t>
            </a:r>
            <a:r>
              <a:rPr lang="en-US" dirty="0">
                <a:highlight>
                  <a:srgbClr val="FFFF00"/>
                </a:highlight>
              </a:rPr>
              <a:t>policy-making duties</a:t>
            </a:r>
          </a:p>
        </p:txBody>
      </p:sp>
      <p:pic>
        <p:nvPicPr>
          <p:cNvPr id="3" name="Picture 2">
            <a:extLst>
              <a:ext uri="{FF2B5EF4-FFF2-40B4-BE49-F238E27FC236}">
                <a16:creationId xmlns:a16="http://schemas.microsoft.com/office/drawing/2014/main" id="{1B60B21D-7019-CE46-9641-21C164F4C153}"/>
              </a:ext>
            </a:extLst>
          </p:cNvPr>
          <p:cNvPicPr>
            <a:picLocks/>
          </p:cNvPicPr>
          <p:nvPr/>
        </p:nvPicPr>
        <p:blipFill>
          <a:blip r:embed="rId3"/>
          <a:stretch>
            <a:fillRect/>
          </a:stretch>
        </p:blipFill>
        <p:spPr>
          <a:xfrm>
            <a:off x="5668617" y="1676400"/>
            <a:ext cx="3124200" cy="3240157"/>
          </a:xfrm>
          <a:prstGeom prst="rect">
            <a:avLst/>
          </a:prstGeom>
        </p:spPr>
      </p:pic>
    </p:spTree>
    <p:extLst>
      <p:ext uri="{BB962C8B-B14F-4D97-AF65-F5344CB8AC3E}">
        <p14:creationId xmlns:p14="http://schemas.microsoft.com/office/powerpoint/2010/main" val="497239205"/>
      </p:ext>
    </p:extLst>
  </p:cSld>
  <p:clrMapOvr>
    <a:masterClrMapping/>
  </p:clrMapOvr>
</p:sld>
</file>

<file path=ppt/theme/theme1.xml><?xml version="1.0" encoding="utf-8"?>
<a:theme xmlns:a="http://schemas.openxmlformats.org/drawingml/2006/main" name="Office Theme">
  <a:themeElements>
    <a:clrScheme name="ISUEO Colors">
      <a:dk1>
        <a:srgbClr val="141313"/>
      </a:dk1>
      <a:lt1>
        <a:srgbClr val="FFFFFE"/>
      </a:lt1>
      <a:dk2>
        <a:srgbClr val="DC002A"/>
      </a:dk2>
      <a:lt2>
        <a:srgbClr val="F1AA48"/>
      </a:lt2>
      <a:accent1>
        <a:srgbClr val="C6C99D"/>
      </a:accent1>
      <a:accent2>
        <a:srgbClr val="88955B"/>
      </a:accent2>
      <a:accent3>
        <a:srgbClr val="5C7A8A"/>
      </a:accent3>
      <a:accent4>
        <a:srgbClr val="490F14"/>
      </a:accent4>
      <a:accent5>
        <a:srgbClr val="F3D06D"/>
      </a:accent5>
      <a:accent6>
        <a:srgbClr val="8A847C"/>
      </a:accent6>
      <a:hlink>
        <a:srgbClr val="DC002A"/>
      </a:hlink>
      <a:folHlink>
        <a:srgbClr val="6C032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10049</TotalTime>
  <Words>3829</Words>
  <Application>Microsoft Macintosh PowerPoint</Application>
  <PresentationFormat>On-screen Show (4:3)</PresentationFormat>
  <Paragraphs>335</Paragraphs>
  <Slides>34</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Arial Black</vt:lpstr>
      <vt:lpstr>Calibri</vt:lpstr>
      <vt:lpstr>Office Theme</vt:lpstr>
      <vt:lpstr>Iowa Open Meetings Training</vt:lpstr>
      <vt:lpstr>Agenda</vt:lpstr>
      <vt:lpstr>PowerPoint Presentation</vt:lpstr>
      <vt:lpstr>Open Meetings</vt:lpstr>
      <vt:lpstr>Open Meetings</vt:lpstr>
      <vt:lpstr>Discussion</vt:lpstr>
      <vt:lpstr>Subcommittees</vt:lpstr>
      <vt:lpstr>Open Meetings</vt:lpstr>
      <vt:lpstr>Meeting</vt:lpstr>
      <vt:lpstr>Electronic Meetings  (21.8)</vt:lpstr>
      <vt:lpstr>Discussion</vt:lpstr>
      <vt:lpstr>Discussion</vt:lpstr>
      <vt:lpstr>Meeting</vt:lpstr>
      <vt:lpstr>Serial meeting</vt:lpstr>
      <vt:lpstr>Walking Quorum</vt:lpstr>
      <vt:lpstr>Discussion</vt:lpstr>
      <vt:lpstr>Meeting</vt:lpstr>
      <vt:lpstr>Conversation that is not necessarily a “meeting”</vt:lpstr>
      <vt:lpstr>Email</vt:lpstr>
      <vt:lpstr>Open meetings</vt:lpstr>
      <vt:lpstr>Public Notice</vt:lpstr>
      <vt:lpstr>Open meetings</vt:lpstr>
      <vt:lpstr>Open Session</vt:lpstr>
      <vt:lpstr>Open meetings</vt:lpstr>
      <vt:lpstr>Minutes</vt:lpstr>
      <vt:lpstr>Closed sessions</vt:lpstr>
      <vt:lpstr>Discussion</vt:lpstr>
      <vt:lpstr>Acceptable Closed Sessions  (3 of the 12)</vt:lpstr>
      <vt:lpstr>Requirements for a closed session</vt:lpstr>
      <vt:lpstr>Exempt session  (21.9)</vt:lpstr>
      <vt:lpstr>Employment conditions</vt:lpstr>
      <vt:lpstr>Penalties for Violations</vt:lpstr>
      <vt:lpstr>Penalties for Violations</vt:lpstr>
      <vt:lpstr>Thank You</vt:lpstr>
    </vt:vector>
  </TitlesOfParts>
  <Company>Iowa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smetcalf</dc:creator>
  <cp:lastModifiedBy>Taylor, Gary D [COMXT]</cp:lastModifiedBy>
  <cp:revision>109</cp:revision>
  <cp:lastPrinted>2022-03-02T16:27:13Z</cp:lastPrinted>
  <dcterms:created xsi:type="dcterms:W3CDTF">2011-08-03T19:45:53Z</dcterms:created>
  <dcterms:modified xsi:type="dcterms:W3CDTF">2022-03-07T14:47:58Z</dcterms:modified>
</cp:coreProperties>
</file>